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84" r:id="rId1"/>
  </p:sldMasterIdLst>
  <p:notesMasterIdLst>
    <p:notesMasterId r:id="rId50"/>
  </p:notesMasterIdLst>
  <p:handoutMasterIdLst>
    <p:handoutMasterId r:id="rId51"/>
  </p:handoutMasterIdLst>
  <p:sldIdLst>
    <p:sldId id="256" r:id="rId2"/>
    <p:sldId id="296" r:id="rId3"/>
    <p:sldId id="322" r:id="rId4"/>
    <p:sldId id="347" r:id="rId5"/>
    <p:sldId id="268" r:id="rId6"/>
    <p:sldId id="297" r:id="rId7"/>
    <p:sldId id="257" r:id="rId8"/>
    <p:sldId id="341" r:id="rId9"/>
    <p:sldId id="343" r:id="rId10"/>
    <p:sldId id="344" r:id="rId11"/>
    <p:sldId id="298" r:id="rId12"/>
    <p:sldId id="339" r:id="rId13"/>
    <p:sldId id="340" r:id="rId14"/>
    <p:sldId id="320" r:id="rId15"/>
    <p:sldId id="342" r:id="rId16"/>
    <p:sldId id="271" r:id="rId17"/>
    <p:sldId id="345" r:id="rId18"/>
    <p:sldId id="346" r:id="rId19"/>
    <p:sldId id="259" r:id="rId20"/>
    <p:sldId id="260" r:id="rId21"/>
    <p:sldId id="265" r:id="rId22"/>
    <p:sldId id="275" r:id="rId23"/>
    <p:sldId id="330" r:id="rId24"/>
    <p:sldId id="276" r:id="rId25"/>
    <p:sldId id="261" r:id="rId26"/>
    <p:sldId id="262" r:id="rId27"/>
    <p:sldId id="278" r:id="rId28"/>
    <p:sldId id="301" r:id="rId29"/>
    <p:sldId id="303" r:id="rId30"/>
    <p:sldId id="279" r:id="rId31"/>
    <p:sldId id="282" r:id="rId32"/>
    <p:sldId id="305" r:id="rId33"/>
    <p:sldId id="263" r:id="rId34"/>
    <p:sldId id="306" r:id="rId35"/>
    <p:sldId id="307" r:id="rId36"/>
    <p:sldId id="283" r:id="rId37"/>
    <p:sldId id="295" r:id="rId38"/>
    <p:sldId id="309" r:id="rId39"/>
    <p:sldId id="348" r:id="rId40"/>
    <p:sldId id="331" r:id="rId41"/>
    <p:sldId id="332" r:id="rId42"/>
    <p:sldId id="349" r:id="rId43"/>
    <p:sldId id="293" r:id="rId44"/>
    <p:sldId id="294" r:id="rId45"/>
    <p:sldId id="310" r:id="rId46"/>
    <p:sldId id="311" r:id="rId47"/>
    <p:sldId id="319" r:id="rId48"/>
    <p:sldId id="267" r:id="rId49"/>
  </p:sldIdLst>
  <p:sldSz cx="9144000" cy="6858000" type="screen4x3"/>
  <p:notesSz cx="6858000" cy="9144000"/>
  <p:defaultTextStyle>
    <a:defPPr>
      <a:defRPr lang="en-US"/>
    </a:defPPr>
    <a:lvl1pPr algn="l" defTabSz="457200" rtl="0" fontAlgn="base">
      <a:spcBef>
        <a:spcPct val="0"/>
      </a:spcBef>
      <a:spcAft>
        <a:spcPct val="0"/>
      </a:spcAft>
      <a:defRPr kern="1200">
        <a:solidFill>
          <a:schemeClr val="tx1"/>
        </a:solidFill>
        <a:latin typeface="Arial" charset="0"/>
        <a:ea typeface="ＭＳ Ｐゴシック" charset="-128"/>
        <a:cs typeface="ＭＳ Ｐゴシック" charset="-128"/>
      </a:defRPr>
    </a:lvl1pPr>
    <a:lvl2pPr marL="457200" algn="l" defTabSz="457200" rtl="0" fontAlgn="base">
      <a:spcBef>
        <a:spcPct val="0"/>
      </a:spcBef>
      <a:spcAft>
        <a:spcPct val="0"/>
      </a:spcAft>
      <a:defRPr kern="1200">
        <a:solidFill>
          <a:schemeClr val="tx1"/>
        </a:solidFill>
        <a:latin typeface="Arial" charset="0"/>
        <a:ea typeface="ＭＳ Ｐゴシック" charset="-128"/>
        <a:cs typeface="ＭＳ Ｐゴシック" charset="-128"/>
      </a:defRPr>
    </a:lvl2pPr>
    <a:lvl3pPr marL="914400" algn="l" defTabSz="457200" rtl="0" fontAlgn="base">
      <a:spcBef>
        <a:spcPct val="0"/>
      </a:spcBef>
      <a:spcAft>
        <a:spcPct val="0"/>
      </a:spcAft>
      <a:defRPr kern="1200">
        <a:solidFill>
          <a:schemeClr val="tx1"/>
        </a:solidFill>
        <a:latin typeface="Arial" charset="0"/>
        <a:ea typeface="ＭＳ Ｐゴシック" charset="-128"/>
        <a:cs typeface="ＭＳ Ｐゴシック" charset="-128"/>
      </a:defRPr>
    </a:lvl3pPr>
    <a:lvl4pPr marL="1371600" algn="l" defTabSz="457200" rtl="0" fontAlgn="base">
      <a:spcBef>
        <a:spcPct val="0"/>
      </a:spcBef>
      <a:spcAft>
        <a:spcPct val="0"/>
      </a:spcAft>
      <a:defRPr kern="1200">
        <a:solidFill>
          <a:schemeClr val="tx1"/>
        </a:solidFill>
        <a:latin typeface="Arial" charset="0"/>
        <a:ea typeface="ＭＳ Ｐゴシック" charset="-128"/>
        <a:cs typeface="ＭＳ Ｐゴシック" charset="-128"/>
      </a:defRPr>
    </a:lvl4pPr>
    <a:lvl5pPr marL="1828800" algn="l" defTabSz="457200" rtl="0" fontAlgn="base">
      <a:spcBef>
        <a:spcPct val="0"/>
      </a:spcBef>
      <a:spcAft>
        <a:spcPct val="0"/>
      </a:spcAft>
      <a:defRPr kern="1200">
        <a:solidFill>
          <a:schemeClr val="tx1"/>
        </a:solidFill>
        <a:latin typeface="Arial" charset="0"/>
        <a:ea typeface="ＭＳ Ｐゴシック" charset="-128"/>
        <a:cs typeface="ＭＳ Ｐゴシック" charset="-128"/>
      </a:defRPr>
    </a:lvl5pPr>
    <a:lvl6pPr marL="2286000" algn="l" defTabSz="457200" rtl="0" eaLnBrk="1" latinLnBrk="0" hangingPunct="1">
      <a:defRPr kern="1200">
        <a:solidFill>
          <a:schemeClr val="tx1"/>
        </a:solidFill>
        <a:latin typeface="Arial" charset="0"/>
        <a:ea typeface="ＭＳ Ｐゴシック" charset="-128"/>
        <a:cs typeface="ＭＳ Ｐゴシック" charset="-128"/>
      </a:defRPr>
    </a:lvl6pPr>
    <a:lvl7pPr marL="2743200" algn="l" defTabSz="457200" rtl="0" eaLnBrk="1" latinLnBrk="0" hangingPunct="1">
      <a:defRPr kern="1200">
        <a:solidFill>
          <a:schemeClr val="tx1"/>
        </a:solidFill>
        <a:latin typeface="Arial" charset="0"/>
        <a:ea typeface="ＭＳ Ｐゴシック" charset="-128"/>
        <a:cs typeface="ＭＳ Ｐゴシック" charset="-128"/>
      </a:defRPr>
    </a:lvl7pPr>
    <a:lvl8pPr marL="3200400" algn="l" defTabSz="457200" rtl="0" eaLnBrk="1" latinLnBrk="0" hangingPunct="1">
      <a:defRPr kern="1200">
        <a:solidFill>
          <a:schemeClr val="tx1"/>
        </a:solidFill>
        <a:latin typeface="Arial" charset="0"/>
        <a:ea typeface="ＭＳ Ｐゴシック" charset="-128"/>
        <a:cs typeface="ＭＳ Ｐゴシック" charset="-128"/>
      </a:defRPr>
    </a:lvl8pPr>
    <a:lvl9pPr marL="3657600" algn="l" defTabSz="457200" rtl="0" eaLnBrk="1" latinLnBrk="0" hangingPunct="1">
      <a:defRPr kern="1200">
        <a:solidFill>
          <a:schemeClr val="tx1"/>
        </a:solidFill>
        <a:latin typeface="Arial" charset="0"/>
        <a:ea typeface="ＭＳ Ｐゴシック" charset="-128"/>
        <a:cs typeface="ＭＳ Ｐゴシック" charset="-128"/>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69CF1AB2-1976-4502-BF36-3FF5EA218861}" styleName="Medium Style 4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25400" cmpd="sng">
              <a:solidFill>
                <a:schemeClr val="accent1"/>
              </a:solidFill>
            </a:ln>
          </a:top>
        </a:tcBdr>
        <a:fill>
          <a:solidFill>
            <a:schemeClr val="accent1">
              <a:tint val="20000"/>
            </a:schemeClr>
          </a:solidFill>
        </a:fill>
      </a:tcStyle>
    </a:lastRow>
    <a:firstRow>
      <a:tcTxStyle b="on"/>
      <a:tcStyle>
        <a:tcBdr/>
        <a:fill>
          <a:solidFill>
            <a:schemeClr val="accent1">
              <a:tint val="20000"/>
            </a:schemeClr>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snapToObjects="1">
      <p:cViewPr varScale="1">
        <p:scale>
          <a:sx n="110" d="100"/>
          <a:sy n="110" d="100"/>
        </p:scale>
        <p:origin x="1614" y="84"/>
      </p:cViewPr>
      <p:guideLst>
        <p:guide orient="horz" pos="2160"/>
        <p:guide pos="2880"/>
      </p:guideLst>
    </p:cSldViewPr>
  </p:slideViewPr>
  <p:notesTextViewPr>
    <p:cViewPr>
      <p:scale>
        <a:sx n="100" d="100"/>
        <a:sy n="100" d="100"/>
      </p:scale>
      <p:origin x="0" y="0"/>
    </p:cViewPr>
  </p:notesTextViewPr>
  <p:sorterViewPr>
    <p:cViewPr>
      <p:scale>
        <a:sx n="200" d="100"/>
        <a:sy n="200" d="100"/>
      </p:scale>
      <p:origin x="0" y="9696"/>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notesMaster" Target="notesMasters/notesMaster1.xml"/><Relationship Id="rId55"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8" Type="http://schemas.openxmlformats.org/officeDocument/2006/relationships/slide" Target="slides/slide7.xml"/><Relationship Id="rId51" Type="http://schemas.openxmlformats.org/officeDocument/2006/relationships/handoutMaster" Target="handoutMasters/handoutMaster1.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696019BD-5A9C-D247-A352-90D6F932FC39}" type="datetimeFigureOut">
              <a:rPr lang="en-US" smtClean="0"/>
              <a:t>2/22/2024</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1B8A5312-93A2-4C41-AFD8-B93FA8A91C33}" type="slidenum">
              <a:rPr lang="en-US" smtClean="0"/>
              <a:t>‹#›</a:t>
            </a:fld>
            <a:endParaRPr lang="en-US"/>
          </a:p>
        </p:txBody>
      </p:sp>
    </p:spTree>
    <p:extLst>
      <p:ext uri="{BB962C8B-B14F-4D97-AF65-F5344CB8AC3E}">
        <p14:creationId xmlns:p14="http://schemas.microsoft.com/office/powerpoint/2010/main" val="1802515577"/>
      </p:ext>
    </p:extLst>
  </p:cSld>
  <p:clrMap bg1="lt1" tx1="dk1" bg2="lt2" tx2="dk2" accent1="accent1" accent2="accent2" accent3="accent3" accent4="accent4" accent5="accent5" accent6="accent6" hlink="hlink" folHlink="folHlink"/>
  <p:hf hdr="0" ftr="0" dt="0"/>
</p:handoutMaster>
</file>

<file path=ppt/media/image1.jpg>
</file>

<file path=ppt/media/image10.png>
</file>

<file path=ppt/media/image15.png>
</file>

<file path=ppt/media/image16.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1984F9F3-EF58-DB4F-B0ED-0B6B850DA2DF}" type="datetimeFigureOut">
              <a:rPr lang="en-US" smtClean="0"/>
              <a:t>2/22/2024</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C5ED926C-2523-DB4E-AA42-7803F6FA2B59}" type="slidenum">
              <a:rPr lang="en-US" smtClean="0"/>
              <a:t>‹#›</a:t>
            </a:fld>
            <a:endParaRPr lang="en-US"/>
          </a:p>
        </p:txBody>
      </p:sp>
    </p:spTree>
    <p:extLst>
      <p:ext uri="{BB962C8B-B14F-4D97-AF65-F5344CB8AC3E}">
        <p14:creationId xmlns:p14="http://schemas.microsoft.com/office/powerpoint/2010/main" val="1423510684"/>
      </p:ext>
    </p:extLst>
  </p:cSld>
  <p:clrMap bg1="lt1" tx1="dk1" bg2="lt2" tx2="dk2" accent1="accent1" accent2="accent2" accent3="accent3" accent4="accent4" accent5="accent5" accent6="accent6" hlink="hlink" folHlink="folHlink"/>
  <p:hf hdr="0" ftr="0" dt="0"/>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GB"/>
              <a:t>Click to edit Master title style</a:t>
            </a:r>
            <a:endParaRPr lang="en-US"/>
          </a:p>
        </p:txBody>
      </p:sp>
      <p:sp>
        <p:nvSpPr>
          <p:cNvPr id="3" name="Subtitle 2"/>
          <p:cNvSpPr>
            <a:spLocks noGrp="1"/>
          </p:cNvSpPr>
          <p:nvPr>
            <p:ph type="subTitle" idx="1"/>
          </p:nvPr>
        </p:nvSpPr>
        <p:spPr>
          <a:xfrm>
            <a:off x="1371600" y="3886200"/>
            <a:ext cx="6400800" cy="1752600"/>
          </a:xfrm>
          <a:prstGeom prst="rect">
            <a:avLst/>
          </a:prstGeo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GB"/>
              <a:t>Click to edit Master subtitle style</a:t>
            </a:r>
            <a:endParaRPr lang="en-US"/>
          </a:p>
        </p:txBody>
      </p:sp>
      <p:sp>
        <p:nvSpPr>
          <p:cNvPr id="4" name="Date Placeholder 3"/>
          <p:cNvSpPr>
            <a:spLocks noGrp="1"/>
          </p:cNvSpPr>
          <p:nvPr>
            <p:ph type="dt" sz="half" idx="10"/>
          </p:nvPr>
        </p:nvSpPr>
        <p:spPr/>
        <p:txBody>
          <a:bodyPr/>
          <a:lstStyle>
            <a:lvl1pPr>
              <a:defRPr/>
            </a:lvl1pPr>
          </a:lstStyle>
          <a:p>
            <a:pPr>
              <a:defRPr/>
            </a:pPr>
            <a:r>
              <a:rPr lang="en-GB"/>
              <a:t>30/10/2014</a:t>
            </a:r>
            <a:endParaRPr lang="en-US"/>
          </a:p>
        </p:txBody>
      </p:sp>
      <p:sp>
        <p:nvSpPr>
          <p:cNvPr id="5" name="Footer Placeholder 4"/>
          <p:cNvSpPr>
            <a:spLocks noGrp="1"/>
          </p:cNvSpPr>
          <p:nvPr>
            <p:ph type="ftr" sz="quarter" idx="11"/>
          </p:nvPr>
        </p:nvSpPr>
        <p:spPr/>
        <p:txBody>
          <a:bodyPr/>
          <a:lstStyle>
            <a:lvl1pPr>
              <a:defRPr/>
            </a:lvl1pPr>
          </a:lstStyle>
          <a:p>
            <a:pPr>
              <a:defRPr/>
            </a:pPr>
            <a:r>
              <a:rPr lang="en-US"/>
              <a:t>Chapter 3 Agile Software Development</a:t>
            </a:r>
          </a:p>
        </p:txBody>
      </p:sp>
      <p:sp>
        <p:nvSpPr>
          <p:cNvPr id="6" name="Slide Number Placeholder 5"/>
          <p:cNvSpPr>
            <a:spLocks noGrp="1"/>
          </p:cNvSpPr>
          <p:nvPr>
            <p:ph type="sldNum" sz="quarter" idx="12"/>
          </p:nvPr>
        </p:nvSpPr>
        <p:spPr/>
        <p:txBody>
          <a:bodyPr/>
          <a:lstStyle>
            <a:lvl1pPr>
              <a:defRPr/>
            </a:lvl1pPr>
          </a:lstStyle>
          <a:p>
            <a:pPr>
              <a:defRPr/>
            </a:pPr>
            <a:fld id="{E973D278-956A-2946-9CE2-9D3773855556}" type="slidenum">
              <a:rPr lang="en-US" smtClean="0"/>
              <a:pPr>
                <a:defRPr/>
              </a:pPr>
              <a:t>‹#›</a:t>
            </a:fld>
            <a:endParaRPr lang="en-US"/>
          </a:p>
        </p:txBody>
      </p:sp>
    </p:spTree>
  </p:cSld>
  <p:clrMapOvr>
    <a:masterClrMapping/>
  </p:clrMapOvr>
  <p:transition spd="med">
    <p:wipe dir="r"/>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a:p>
        </p:txBody>
      </p:sp>
      <p:sp>
        <p:nvSpPr>
          <p:cNvPr id="3" name="Vertical Text Placeholder 2"/>
          <p:cNvSpPr>
            <a:spLocks noGrp="1"/>
          </p:cNvSpPr>
          <p:nvPr>
            <p:ph type="body" orient="vert" idx="1"/>
          </p:nvPr>
        </p:nvSpPr>
        <p:spPr>
          <a:xfrm>
            <a:off x="457200" y="1600200"/>
            <a:ext cx="8229600" cy="4525963"/>
          </a:xfrm>
          <a:prstGeom prst="rect">
            <a:avLst/>
          </a:prstGeo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p:cNvSpPr>
            <a:spLocks noGrp="1"/>
          </p:cNvSpPr>
          <p:nvPr>
            <p:ph type="dt" sz="half" idx="10"/>
          </p:nvPr>
        </p:nvSpPr>
        <p:spPr/>
        <p:txBody>
          <a:bodyPr/>
          <a:lstStyle>
            <a:lvl1pPr>
              <a:defRPr/>
            </a:lvl1pPr>
          </a:lstStyle>
          <a:p>
            <a:pPr>
              <a:defRPr/>
            </a:pPr>
            <a:r>
              <a:rPr lang="en-GB"/>
              <a:t>30/10/2014</a:t>
            </a:r>
            <a:endParaRPr lang="en-US"/>
          </a:p>
        </p:txBody>
      </p:sp>
      <p:sp>
        <p:nvSpPr>
          <p:cNvPr id="5" name="Footer Placeholder 4"/>
          <p:cNvSpPr>
            <a:spLocks noGrp="1"/>
          </p:cNvSpPr>
          <p:nvPr>
            <p:ph type="ftr" sz="quarter" idx="11"/>
          </p:nvPr>
        </p:nvSpPr>
        <p:spPr/>
        <p:txBody>
          <a:bodyPr/>
          <a:lstStyle>
            <a:lvl1pPr>
              <a:defRPr/>
            </a:lvl1pPr>
          </a:lstStyle>
          <a:p>
            <a:pPr>
              <a:defRPr/>
            </a:pPr>
            <a:r>
              <a:rPr lang="en-US"/>
              <a:t>Chapter 3 Agile Software Development</a:t>
            </a:r>
          </a:p>
        </p:txBody>
      </p:sp>
      <p:sp>
        <p:nvSpPr>
          <p:cNvPr id="6" name="Slide Number Placeholder 5"/>
          <p:cNvSpPr>
            <a:spLocks noGrp="1"/>
          </p:cNvSpPr>
          <p:nvPr>
            <p:ph type="sldNum" sz="quarter" idx="12"/>
          </p:nvPr>
        </p:nvSpPr>
        <p:spPr/>
        <p:txBody>
          <a:bodyPr/>
          <a:lstStyle>
            <a:lvl1pPr>
              <a:defRPr/>
            </a:lvl1pPr>
          </a:lstStyle>
          <a:p>
            <a:pPr>
              <a:defRPr/>
            </a:pPr>
            <a:fld id="{EEAA3012-213F-D34C-8A21-808A5790DE6C}" type="slidenum">
              <a:rPr lang="en-US" smtClean="0"/>
              <a:pPr>
                <a:defRPr/>
              </a:pPr>
              <a:t>‹#›</a:t>
            </a:fld>
            <a:endParaRPr lang="en-US"/>
          </a:p>
        </p:txBody>
      </p:sp>
    </p:spTree>
  </p:cSld>
  <p:clrMapOvr>
    <a:masterClrMapping/>
  </p:clrMapOvr>
  <p:transition spd="med">
    <p:wipe dir="r"/>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GB"/>
              <a:t>Click to edit Master title style</a:t>
            </a:r>
            <a:endParaRPr lang="en-US"/>
          </a:p>
        </p:txBody>
      </p:sp>
      <p:sp>
        <p:nvSpPr>
          <p:cNvPr id="3" name="Vertical Text Placeholder 2"/>
          <p:cNvSpPr>
            <a:spLocks noGrp="1"/>
          </p:cNvSpPr>
          <p:nvPr>
            <p:ph type="body" orient="vert" idx="1"/>
          </p:nvPr>
        </p:nvSpPr>
        <p:spPr>
          <a:xfrm>
            <a:off x="457200" y="274638"/>
            <a:ext cx="6019800" cy="5851525"/>
          </a:xfrm>
          <a:prstGeom prst="rect">
            <a:avLst/>
          </a:prstGeo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p:cNvSpPr>
            <a:spLocks noGrp="1"/>
          </p:cNvSpPr>
          <p:nvPr>
            <p:ph type="dt" sz="half" idx="10"/>
          </p:nvPr>
        </p:nvSpPr>
        <p:spPr/>
        <p:txBody>
          <a:bodyPr/>
          <a:lstStyle>
            <a:lvl1pPr>
              <a:defRPr/>
            </a:lvl1pPr>
          </a:lstStyle>
          <a:p>
            <a:pPr>
              <a:defRPr/>
            </a:pPr>
            <a:r>
              <a:rPr lang="en-GB"/>
              <a:t>30/10/2014</a:t>
            </a:r>
            <a:endParaRPr lang="en-US"/>
          </a:p>
        </p:txBody>
      </p:sp>
      <p:sp>
        <p:nvSpPr>
          <p:cNvPr id="5" name="Footer Placeholder 4"/>
          <p:cNvSpPr>
            <a:spLocks noGrp="1"/>
          </p:cNvSpPr>
          <p:nvPr>
            <p:ph type="ftr" sz="quarter" idx="11"/>
          </p:nvPr>
        </p:nvSpPr>
        <p:spPr/>
        <p:txBody>
          <a:bodyPr/>
          <a:lstStyle>
            <a:lvl1pPr>
              <a:defRPr/>
            </a:lvl1pPr>
          </a:lstStyle>
          <a:p>
            <a:pPr>
              <a:defRPr/>
            </a:pPr>
            <a:r>
              <a:rPr lang="en-US"/>
              <a:t>Chapter 3 Agile Software Development</a:t>
            </a:r>
          </a:p>
        </p:txBody>
      </p:sp>
      <p:sp>
        <p:nvSpPr>
          <p:cNvPr id="6" name="Slide Number Placeholder 5"/>
          <p:cNvSpPr>
            <a:spLocks noGrp="1"/>
          </p:cNvSpPr>
          <p:nvPr>
            <p:ph type="sldNum" sz="quarter" idx="12"/>
          </p:nvPr>
        </p:nvSpPr>
        <p:spPr/>
        <p:txBody>
          <a:bodyPr/>
          <a:lstStyle>
            <a:lvl1pPr>
              <a:defRPr/>
            </a:lvl1pPr>
          </a:lstStyle>
          <a:p>
            <a:pPr>
              <a:defRPr/>
            </a:pPr>
            <a:fld id="{050F93C5-4D62-2844-B9B8-045E9E31D9CE}" type="slidenum">
              <a:rPr lang="en-US" smtClean="0"/>
              <a:pPr>
                <a:defRPr/>
              </a:pPr>
              <a:t>‹#›</a:t>
            </a:fld>
            <a:endParaRPr lang="en-US"/>
          </a:p>
        </p:txBody>
      </p:sp>
    </p:spTree>
  </p:cSld>
  <p:clrMapOvr>
    <a:masterClrMapping/>
  </p:clrMapOvr>
  <p:transition spd="med">
    <p:wipe dir="r"/>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Content Placeholder 2"/>
          <p:cNvSpPr>
            <a:spLocks noGrp="1"/>
          </p:cNvSpPr>
          <p:nvPr>
            <p:ph idx="1"/>
          </p:nvPr>
        </p:nvSpPr>
        <p:spPr>
          <a:xfrm>
            <a:off x="457200" y="1600200"/>
            <a:ext cx="8229600" cy="4525963"/>
          </a:xfrm>
          <a:prstGeom prst="rect">
            <a:avLst/>
          </a:prstGeom>
        </p:spPr>
        <p:txBody>
          <a:bodyPr/>
          <a:lstStyle>
            <a:lvl1pPr>
              <a:spcBef>
                <a:spcPts val="600"/>
              </a:spcBef>
              <a:spcAft>
                <a:spcPts val="600"/>
              </a:spcAft>
              <a:buFont typeface="Wingdings" charset="2"/>
              <a:buChar char="²"/>
              <a:defRPr sz="2400">
                <a:solidFill>
                  <a:srgbClr val="46424D"/>
                </a:solidFill>
                <a:latin typeface="Arial"/>
                <a:cs typeface="Arial"/>
              </a:defRPr>
            </a:lvl1pPr>
            <a:lvl2pPr>
              <a:spcBef>
                <a:spcPts val="300"/>
              </a:spcBef>
              <a:spcAft>
                <a:spcPts val="300"/>
              </a:spcAft>
              <a:buFont typeface="Wingdings" charset="2"/>
              <a:buChar char="§"/>
              <a:defRPr sz="2000">
                <a:solidFill>
                  <a:srgbClr val="46424D"/>
                </a:solidFill>
                <a:latin typeface="Arial"/>
                <a:cs typeface="Arial"/>
              </a:defRPr>
            </a:lvl2pPr>
            <a:lvl3pPr>
              <a:defRPr sz="1800">
                <a:solidFill>
                  <a:srgbClr val="46424D"/>
                </a:solidFill>
                <a:latin typeface="Arial"/>
                <a:cs typeface="Arial"/>
              </a:defRPr>
            </a:lvl3pPr>
            <a:lvl4pPr>
              <a:defRPr sz="1800">
                <a:solidFill>
                  <a:srgbClr val="46424D"/>
                </a:solidFill>
                <a:latin typeface="Arial"/>
                <a:cs typeface="Arial"/>
              </a:defRPr>
            </a:lvl4pPr>
            <a:lvl5pPr>
              <a:defRPr sz="1800">
                <a:solidFill>
                  <a:srgbClr val="46424D"/>
                </a:solidFill>
                <a:latin typeface="Arial"/>
                <a:cs typeface="Arial"/>
              </a:defRPr>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lvl1pPr>
              <a:defRPr/>
            </a:lvl1pPr>
          </a:lstStyle>
          <a:p>
            <a:pPr>
              <a:defRPr/>
            </a:pPr>
            <a:r>
              <a:rPr lang="en-GB"/>
              <a:t>30/10/2014</a:t>
            </a:r>
            <a:endParaRPr lang="en-US"/>
          </a:p>
        </p:txBody>
      </p:sp>
      <p:sp>
        <p:nvSpPr>
          <p:cNvPr id="5" name="Footer Placeholder 4"/>
          <p:cNvSpPr>
            <a:spLocks noGrp="1"/>
          </p:cNvSpPr>
          <p:nvPr>
            <p:ph type="ftr" sz="quarter" idx="11"/>
          </p:nvPr>
        </p:nvSpPr>
        <p:spPr/>
        <p:txBody>
          <a:bodyPr/>
          <a:lstStyle>
            <a:lvl1pPr>
              <a:defRPr/>
            </a:lvl1pPr>
          </a:lstStyle>
          <a:p>
            <a:pPr>
              <a:defRPr/>
            </a:pPr>
            <a:r>
              <a:rPr lang="en-US"/>
              <a:t>Chapter 3 Agile Software Development</a:t>
            </a:r>
          </a:p>
        </p:txBody>
      </p:sp>
      <p:sp>
        <p:nvSpPr>
          <p:cNvPr id="6" name="Slide Number Placeholder 5"/>
          <p:cNvSpPr>
            <a:spLocks noGrp="1"/>
          </p:cNvSpPr>
          <p:nvPr>
            <p:ph type="sldNum" sz="quarter" idx="12"/>
          </p:nvPr>
        </p:nvSpPr>
        <p:spPr/>
        <p:txBody>
          <a:bodyPr/>
          <a:lstStyle>
            <a:lvl1pPr>
              <a:defRPr/>
            </a:lvl1pPr>
          </a:lstStyle>
          <a:p>
            <a:pPr>
              <a:defRPr/>
            </a:pPr>
            <a:fld id="{EAB5BBF0-B782-3644-AFE1-10103AC25370}" type="slidenum">
              <a:rPr lang="en-US" smtClean="0"/>
              <a:pPr>
                <a:defRPr/>
              </a:pPr>
              <a:t>‹#›</a:t>
            </a:fld>
            <a:endParaRPr lang="en-US"/>
          </a:p>
        </p:txBody>
      </p:sp>
    </p:spTree>
  </p:cSld>
  <p:clrMapOvr>
    <a:masterClrMapping/>
  </p:clrMapOvr>
  <p:transition spd="med">
    <p:wipe dir="r"/>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GB"/>
              <a:t>Click to edit Master title style</a:t>
            </a:r>
            <a:endParaRPr lang="en-US"/>
          </a:p>
        </p:txBody>
      </p:sp>
      <p:sp>
        <p:nvSpPr>
          <p:cNvPr id="3" name="Text Placeholder 2"/>
          <p:cNvSpPr>
            <a:spLocks noGrp="1"/>
          </p:cNvSpPr>
          <p:nvPr>
            <p:ph type="body" idx="1"/>
          </p:nvPr>
        </p:nvSpPr>
        <p:spPr>
          <a:xfrm>
            <a:off x="722313" y="2906713"/>
            <a:ext cx="7772400" cy="1500187"/>
          </a:xfrm>
          <a:prstGeom prst="rect">
            <a:avLst/>
          </a:prstGeo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lvl1pPr>
              <a:defRPr/>
            </a:lvl1pPr>
          </a:lstStyle>
          <a:p>
            <a:pPr>
              <a:defRPr/>
            </a:pPr>
            <a:r>
              <a:rPr lang="en-GB"/>
              <a:t>30/10/2014</a:t>
            </a:r>
            <a:endParaRPr lang="en-US"/>
          </a:p>
        </p:txBody>
      </p:sp>
      <p:sp>
        <p:nvSpPr>
          <p:cNvPr id="5" name="Footer Placeholder 4"/>
          <p:cNvSpPr>
            <a:spLocks noGrp="1"/>
          </p:cNvSpPr>
          <p:nvPr>
            <p:ph type="ftr" sz="quarter" idx="11"/>
          </p:nvPr>
        </p:nvSpPr>
        <p:spPr/>
        <p:txBody>
          <a:bodyPr/>
          <a:lstStyle>
            <a:lvl1pPr>
              <a:defRPr/>
            </a:lvl1pPr>
          </a:lstStyle>
          <a:p>
            <a:pPr>
              <a:defRPr/>
            </a:pPr>
            <a:r>
              <a:rPr lang="en-US"/>
              <a:t>Chapter 3 Agile Software Development</a:t>
            </a:r>
          </a:p>
        </p:txBody>
      </p:sp>
      <p:sp>
        <p:nvSpPr>
          <p:cNvPr id="6" name="Slide Number Placeholder 5"/>
          <p:cNvSpPr>
            <a:spLocks noGrp="1"/>
          </p:cNvSpPr>
          <p:nvPr>
            <p:ph type="sldNum" sz="quarter" idx="12"/>
          </p:nvPr>
        </p:nvSpPr>
        <p:spPr/>
        <p:txBody>
          <a:bodyPr/>
          <a:lstStyle>
            <a:lvl1pPr>
              <a:defRPr/>
            </a:lvl1pPr>
          </a:lstStyle>
          <a:p>
            <a:pPr>
              <a:defRPr/>
            </a:pPr>
            <a:fld id="{EE6C4D99-7786-3A47-A0D2-BD20D34577F0}" type="slidenum">
              <a:rPr lang="en-US" smtClean="0"/>
              <a:pPr>
                <a:defRPr/>
              </a:pPr>
              <a:t>‹#›</a:t>
            </a:fld>
            <a:endParaRPr lang="en-US"/>
          </a:p>
        </p:txBody>
      </p:sp>
    </p:spTree>
  </p:cSld>
  <p:clrMapOvr>
    <a:masterClrMapping/>
  </p:clrMapOvr>
  <p:transition spd="med">
    <p:wipe dir="r"/>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a:p>
        </p:txBody>
      </p:sp>
      <p:sp>
        <p:nvSpPr>
          <p:cNvPr id="3" name="Content Placeholder 2"/>
          <p:cNvSpPr>
            <a:spLocks noGrp="1"/>
          </p:cNvSpPr>
          <p:nvPr>
            <p:ph sz="half" idx="1"/>
          </p:nvPr>
        </p:nvSpPr>
        <p:spPr>
          <a:xfrm>
            <a:off x="457200" y="1600200"/>
            <a:ext cx="4038600" cy="4525963"/>
          </a:xfrm>
          <a:prstGeom prst="rect">
            <a:avLst/>
          </a:prstGeo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Content Placeholder 3"/>
          <p:cNvSpPr>
            <a:spLocks noGrp="1"/>
          </p:cNvSpPr>
          <p:nvPr>
            <p:ph sz="half" idx="2"/>
          </p:nvPr>
        </p:nvSpPr>
        <p:spPr>
          <a:xfrm>
            <a:off x="4648200" y="1600200"/>
            <a:ext cx="4038600" cy="4525963"/>
          </a:xfrm>
          <a:prstGeom prst="rect">
            <a:avLst/>
          </a:prstGeo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Date Placeholder 3"/>
          <p:cNvSpPr>
            <a:spLocks noGrp="1"/>
          </p:cNvSpPr>
          <p:nvPr>
            <p:ph type="dt" sz="half" idx="10"/>
          </p:nvPr>
        </p:nvSpPr>
        <p:spPr/>
        <p:txBody>
          <a:bodyPr/>
          <a:lstStyle>
            <a:lvl1pPr>
              <a:defRPr/>
            </a:lvl1pPr>
          </a:lstStyle>
          <a:p>
            <a:pPr>
              <a:defRPr/>
            </a:pPr>
            <a:r>
              <a:rPr lang="en-GB"/>
              <a:t>30/10/2014</a:t>
            </a:r>
            <a:endParaRPr lang="en-US"/>
          </a:p>
        </p:txBody>
      </p:sp>
      <p:sp>
        <p:nvSpPr>
          <p:cNvPr id="6" name="Footer Placeholder 4"/>
          <p:cNvSpPr>
            <a:spLocks noGrp="1"/>
          </p:cNvSpPr>
          <p:nvPr>
            <p:ph type="ftr" sz="quarter" idx="11"/>
          </p:nvPr>
        </p:nvSpPr>
        <p:spPr/>
        <p:txBody>
          <a:bodyPr/>
          <a:lstStyle>
            <a:lvl1pPr>
              <a:defRPr/>
            </a:lvl1pPr>
          </a:lstStyle>
          <a:p>
            <a:pPr>
              <a:defRPr/>
            </a:pPr>
            <a:r>
              <a:rPr lang="en-US"/>
              <a:t>Chapter 3 Agile Software Development</a:t>
            </a:r>
          </a:p>
        </p:txBody>
      </p:sp>
      <p:sp>
        <p:nvSpPr>
          <p:cNvPr id="7" name="Slide Number Placeholder 5"/>
          <p:cNvSpPr>
            <a:spLocks noGrp="1"/>
          </p:cNvSpPr>
          <p:nvPr>
            <p:ph type="sldNum" sz="quarter" idx="12"/>
          </p:nvPr>
        </p:nvSpPr>
        <p:spPr/>
        <p:txBody>
          <a:bodyPr/>
          <a:lstStyle>
            <a:lvl1pPr>
              <a:defRPr/>
            </a:lvl1pPr>
          </a:lstStyle>
          <a:p>
            <a:pPr>
              <a:defRPr/>
            </a:pPr>
            <a:fld id="{8EFBBB66-3A15-F64E-87CC-B8CCF7F3E7AA}" type="slidenum">
              <a:rPr lang="en-US" smtClean="0"/>
              <a:pPr>
                <a:defRPr/>
              </a:pPr>
              <a:t>‹#›</a:t>
            </a:fld>
            <a:endParaRPr lang="en-US"/>
          </a:p>
        </p:txBody>
      </p:sp>
    </p:spTree>
  </p:cSld>
  <p:clrMapOvr>
    <a:masterClrMapping/>
  </p:clrMapOvr>
  <p:transition spd="med">
    <p:wipe dir="r"/>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GB"/>
              <a:t>Click to edit Master title style</a:t>
            </a:r>
            <a:endParaRPr lang="en-US"/>
          </a:p>
        </p:txBody>
      </p:sp>
      <p:sp>
        <p:nvSpPr>
          <p:cNvPr id="3" name="Text Placeholder 2"/>
          <p:cNvSpPr>
            <a:spLocks noGrp="1"/>
          </p:cNvSpPr>
          <p:nvPr>
            <p:ph type="body" idx="1"/>
          </p:nvPr>
        </p:nvSpPr>
        <p:spPr>
          <a:xfrm>
            <a:off x="457200" y="1535113"/>
            <a:ext cx="4040188" cy="63976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p:cNvSpPr>
            <a:spLocks noGrp="1"/>
          </p:cNvSpPr>
          <p:nvPr>
            <p:ph sz="half" idx="2"/>
          </p:nvPr>
        </p:nvSpPr>
        <p:spPr>
          <a:xfrm>
            <a:off x="457200" y="2174875"/>
            <a:ext cx="4040188" cy="3951288"/>
          </a:xfrm>
          <a:prstGeom prst="rect">
            <a:avLst/>
          </a:prstGeo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Text Placeholder 4"/>
          <p:cNvSpPr>
            <a:spLocks noGrp="1"/>
          </p:cNvSpPr>
          <p:nvPr>
            <p:ph type="body" sz="quarter" idx="3"/>
          </p:nvPr>
        </p:nvSpPr>
        <p:spPr>
          <a:xfrm>
            <a:off x="4645025" y="1535113"/>
            <a:ext cx="4041775" cy="63976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p:cNvSpPr>
            <a:spLocks noGrp="1"/>
          </p:cNvSpPr>
          <p:nvPr>
            <p:ph sz="quarter" idx="4"/>
          </p:nvPr>
        </p:nvSpPr>
        <p:spPr>
          <a:xfrm>
            <a:off x="4645025" y="2174875"/>
            <a:ext cx="4041775" cy="3951288"/>
          </a:xfrm>
          <a:prstGeom prst="rect">
            <a:avLst/>
          </a:prstGeo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7" name="Date Placeholder 3"/>
          <p:cNvSpPr>
            <a:spLocks noGrp="1"/>
          </p:cNvSpPr>
          <p:nvPr>
            <p:ph type="dt" sz="half" idx="10"/>
          </p:nvPr>
        </p:nvSpPr>
        <p:spPr/>
        <p:txBody>
          <a:bodyPr/>
          <a:lstStyle>
            <a:lvl1pPr>
              <a:defRPr/>
            </a:lvl1pPr>
          </a:lstStyle>
          <a:p>
            <a:pPr>
              <a:defRPr/>
            </a:pPr>
            <a:r>
              <a:rPr lang="en-GB"/>
              <a:t>30/10/2014</a:t>
            </a:r>
            <a:endParaRPr lang="en-US"/>
          </a:p>
        </p:txBody>
      </p:sp>
      <p:sp>
        <p:nvSpPr>
          <p:cNvPr id="8" name="Footer Placeholder 4"/>
          <p:cNvSpPr>
            <a:spLocks noGrp="1"/>
          </p:cNvSpPr>
          <p:nvPr>
            <p:ph type="ftr" sz="quarter" idx="11"/>
          </p:nvPr>
        </p:nvSpPr>
        <p:spPr/>
        <p:txBody>
          <a:bodyPr/>
          <a:lstStyle>
            <a:lvl1pPr>
              <a:defRPr/>
            </a:lvl1pPr>
          </a:lstStyle>
          <a:p>
            <a:pPr>
              <a:defRPr/>
            </a:pPr>
            <a:r>
              <a:rPr lang="en-US"/>
              <a:t>Chapter 3 Agile Software Development</a:t>
            </a:r>
          </a:p>
        </p:txBody>
      </p:sp>
      <p:sp>
        <p:nvSpPr>
          <p:cNvPr id="9" name="Slide Number Placeholder 5"/>
          <p:cNvSpPr>
            <a:spLocks noGrp="1"/>
          </p:cNvSpPr>
          <p:nvPr>
            <p:ph type="sldNum" sz="quarter" idx="12"/>
          </p:nvPr>
        </p:nvSpPr>
        <p:spPr/>
        <p:txBody>
          <a:bodyPr/>
          <a:lstStyle>
            <a:lvl1pPr>
              <a:defRPr/>
            </a:lvl1pPr>
          </a:lstStyle>
          <a:p>
            <a:pPr>
              <a:defRPr/>
            </a:pPr>
            <a:fld id="{EE97BCC1-1E15-814C-B2E6-5124192EA274}" type="slidenum">
              <a:rPr lang="en-US" smtClean="0"/>
              <a:pPr>
                <a:defRPr/>
              </a:pPr>
              <a:t>‹#›</a:t>
            </a:fld>
            <a:endParaRPr lang="en-US"/>
          </a:p>
        </p:txBody>
      </p:sp>
    </p:spTree>
  </p:cSld>
  <p:clrMapOvr>
    <a:masterClrMapping/>
  </p:clrMapOvr>
  <p:transition spd="med">
    <p:wipe dir="r"/>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a:p>
        </p:txBody>
      </p:sp>
      <p:sp>
        <p:nvSpPr>
          <p:cNvPr id="3" name="Date Placeholder 3"/>
          <p:cNvSpPr>
            <a:spLocks noGrp="1"/>
          </p:cNvSpPr>
          <p:nvPr>
            <p:ph type="dt" sz="half" idx="10"/>
          </p:nvPr>
        </p:nvSpPr>
        <p:spPr/>
        <p:txBody>
          <a:bodyPr/>
          <a:lstStyle>
            <a:lvl1pPr>
              <a:defRPr/>
            </a:lvl1pPr>
          </a:lstStyle>
          <a:p>
            <a:pPr>
              <a:defRPr/>
            </a:pPr>
            <a:r>
              <a:rPr lang="en-GB"/>
              <a:t>30/10/2014</a:t>
            </a:r>
            <a:endParaRPr lang="en-US"/>
          </a:p>
        </p:txBody>
      </p:sp>
      <p:sp>
        <p:nvSpPr>
          <p:cNvPr id="4" name="Footer Placeholder 4"/>
          <p:cNvSpPr>
            <a:spLocks noGrp="1"/>
          </p:cNvSpPr>
          <p:nvPr>
            <p:ph type="ftr" sz="quarter" idx="11"/>
          </p:nvPr>
        </p:nvSpPr>
        <p:spPr/>
        <p:txBody>
          <a:bodyPr/>
          <a:lstStyle>
            <a:lvl1pPr>
              <a:defRPr/>
            </a:lvl1pPr>
          </a:lstStyle>
          <a:p>
            <a:pPr>
              <a:defRPr/>
            </a:pPr>
            <a:r>
              <a:rPr lang="en-US"/>
              <a:t>Chapter 3 Agile Software Development</a:t>
            </a:r>
          </a:p>
        </p:txBody>
      </p:sp>
      <p:sp>
        <p:nvSpPr>
          <p:cNvPr id="5" name="Slide Number Placeholder 5"/>
          <p:cNvSpPr>
            <a:spLocks noGrp="1"/>
          </p:cNvSpPr>
          <p:nvPr>
            <p:ph type="sldNum" sz="quarter" idx="12"/>
          </p:nvPr>
        </p:nvSpPr>
        <p:spPr/>
        <p:txBody>
          <a:bodyPr/>
          <a:lstStyle>
            <a:lvl1pPr>
              <a:defRPr/>
            </a:lvl1pPr>
          </a:lstStyle>
          <a:p>
            <a:pPr>
              <a:defRPr/>
            </a:pPr>
            <a:fld id="{4EEF6B7E-89C5-FC4F-92F9-AFC105C69812}" type="slidenum">
              <a:rPr lang="en-US" smtClean="0"/>
              <a:pPr>
                <a:defRPr/>
              </a:pPr>
              <a:t>‹#›</a:t>
            </a:fld>
            <a:endParaRPr lang="en-US"/>
          </a:p>
        </p:txBody>
      </p:sp>
    </p:spTree>
  </p:cSld>
  <p:clrMapOvr>
    <a:masterClrMapping/>
  </p:clrMapOvr>
  <p:transition spd="med">
    <p:wipe dir="r"/>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3"/>
          <p:cNvSpPr>
            <a:spLocks noGrp="1"/>
          </p:cNvSpPr>
          <p:nvPr>
            <p:ph type="dt" sz="half" idx="10"/>
          </p:nvPr>
        </p:nvSpPr>
        <p:spPr/>
        <p:txBody>
          <a:bodyPr/>
          <a:lstStyle>
            <a:lvl1pPr>
              <a:defRPr/>
            </a:lvl1pPr>
          </a:lstStyle>
          <a:p>
            <a:pPr>
              <a:defRPr/>
            </a:pPr>
            <a:r>
              <a:rPr lang="en-GB"/>
              <a:t>30/10/2014</a:t>
            </a:r>
            <a:endParaRPr lang="en-US"/>
          </a:p>
        </p:txBody>
      </p:sp>
      <p:sp>
        <p:nvSpPr>
          <p:cNvPr id="3" name="Footer Placeholder 4"/>
          <p:cNvSpPr>
            <a:spLocks noGrp="1"/>
          </p:cNvSpPr>
          <p:nvPr>
            <p:ph type="ftr" sz="quarter" idx="11"/>
          </p:nvPr>
        </p:nvSpPr>
        <p:spPr/>
        <p:txBody>
          <a:bodyPr/>
          <a:lstStyle>
            <a:lvl1pPr>
              <a:defRPr/>
            </a:lvl1pPr>
          </a:lstStyle>
          <a:p>
            <a:pPr>
              <a:defRPr/>
            </a:pPr>
            <a:r>
              <a:rPr lang="en-US"/>
              <a:t>Chapter 3 Agile Software Development</a:t>
            </a:r>
          </a:p>
        </p:txBody>
      </p:sp>
      <p:sp>
        <p:nvSpPr>
          <p:cNvPr id="4" name="Slide Number Placeholder 5"/>
          <p:cNvSpPr>
            <a:spLocks noGrp="1"/>
          </p:cNvSpPr>
          <p:nvPr>
            <p:ph type="sldNum" sz="quarter" idx="12"/>
          </p:nvPr>
        </p:nvSpPr>
        <p:spPr/>
        <p:txBody>
          <a:bodyPr/>
          <a:lstStyle>
            <a:lvl1pPr>
              <a:defRPr/>
            </a:lvl1pPr>
          </a:lstStyle>
          <a:p>
            <a:pPr>
              <a:defRPr/>
            </a:pPr>
            <a:fld id="{39D8CD3A-6A10-3249-A17B-90B73EF037C9}" type="slidenum">
              <a:rPr lang="en-US" smtClean="0"/>
              <a:pPr>
                <a:defRPr/>
              </a:pPr>
              <a:t>‹#›</a:t>
            </a:fld>
            <a:endParaRPr lang="en-US"/>
          </a:p>
        </p:txBody>
      </p:sp>
    </p:spTree>
  </p:cSld>
  <p:clrMapOvr>
    <a:masterClrMapping/>
  </p:clrMapOvr>
  <p:transition spd="med">
    <p:wipe dir="r"/>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GB"/>
              <a:t>Click to edit Master title style</a:t>
            </a:r>
            <a:endParaRPr lang="en-US"/>
          </a:p>
        </p:txBody>
      </p:sp>
      <p:sp>
        <p:nvSpPr>
          <p:cNvPr id="3" name="Content Placeholder 2"/>
          <p:cNvSpPr>
            <a:spLocks noGrp="1"/>
          </p:cNvSpPr>
          <p:nvPr>
            <p:ph idx="1"/>
          </p:nvPr>
        </p:nvSpPr>
        <p:spPr>
          <a:xfrm>
            <a:off x="3575050" y="273050"/>
            <a:ext cx="5111750" cy="5853113"/>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Text Placeholder 3"/>
          <p:cNvSpPr>
            <a:spLocks noGrp="1"/>
          </p:cNvSpPr>
          <p:nvPr>
            <p:ph type="body" sz="half" idx="2"/>
          </p:nvPr>
        </p:nvSpPr>
        <p:spPr>
          <a:xfrm>
            <a:off x="457200" y="1435100"/>
            <a:ext cx="3008313" cy="4691063"/>
          </a:xfrm>
          <a:prstGeom prst="rect">
            <a:avLst/>
          </a:prstGeo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5" name="Date Placeholder 3"/>
          <p:cNvSpPr>
            <a:spLocks noGrp="1"/>
          </p:cNvSpPr>
          <p:nvPr>
            <p:ph type="dt" sz="half" idx="10"/>
          </p:nvPr>
        </p:nvSpPr>
        <p:spPr/>
        <p:txBody>
          <a:bodyPr/>
          <a:lstStyle>
            <a:lvl1pPr>
              <a:defRPr/>
            </a:lvl1pPr>
          </a:lstStyle>
          <a:p>
            <a:pPr>
              <a:defRPr/>
            </a:pPr>
            <a:r>
              <a:rPr lang="en-GB"/>
              <a:t>30/10/2014</a:t>
            </a:r>
            <a:endParaRPr lang="en-US"/>
          </a:p>
        </p:txBody>
      </p:sp>
      <p:sp>
        <p:nvSpPr>
          <p:cNvPr id="6" name="Footer Placeholder 4"/>
          <p:cNvSpPr>
            <a:spLocks noGrp="1"/>
          </p:cNvSpPr>
          <p:nvPr>
            <p:ph type="ftr" sz="quarter" idx="11"/>
          </p:nvPr>
        </p:nvSpPr>
        <p:spPr/>
        <p:txBody>
          <a:bodyPr/>
          <a:lstStyle>
            <a:lvl1pPr>
              <a:defRPr/>
            </a:lvl1pPr>
          </a:lstStyle>
          <a:p>
            <a:pPr>
              <a:defRPr/>
            </a:pPr>
            <a:r>
              <a:rPr lang="en-US"/>
              <a:t>Chapter 3 Agile Software Development</a:t>
            </a:r>
          </a:p>
        </p:txBody>
      </p:sp>
      <p:sp>
        <p:nvSpPr>
          <p:cNvPr id="7" name="Slide Number Placeholder 5"/>
          <p:cNvSpPr>
            <a:spLocks noGrp="1"/>
          </p:cNvSpPr>
          <p:nvPr>
            <p:ph type="sldNum" sz="quarter" idx="12"/>
          </p:nvPr>
        </p:nvSpPr>
        <p:spPr/>
        <p:txBody>
          <a:bodyPr/>
          <a:lstStyle>
            <a:lvl1pPr>
              <a:defRPr/>
            </a:lvl1pPr>
          </a:lstStyle>
          <a:p>
            <a:pPr>
              <a:defRPr/>
            </a:pPr>
            <a:fld id="{DD50B603-B29B-9F4A-8449-859DA19F67EF}" type="slidenum">
              <a:rPr lang="en-US" smtClean="0"/>
              <a:pPr>
                <a:defRPr/>
              </a:pPr>
              <a:t>‹#›</a:t>
            </a:fld>
            <a:endParaRPr lang="en-US"/>
          </a:p>
        </p:txBody>
      </p:sp>
    </p:spTree>
  </p:cSld>
  <p:clrMapOvr>
    <a:masterClrMapping/>
  </p:clrMapOvr>
  <p:transition spd="med">
    <p:wipe dir="r"/>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GB"/>
              <a:t>Click to edit Master title style</a:t>
            </a:r>
            <a:endParaRPr lang="en-US"/>
          </a:p>
        </p:txBody>
      </p:sp>
      <p:sp>
        <p:nvSpPr>
          <p:cNvPr id="3" name="Picture Placeholder 2"/>
          <p:cNvSpPr>
            <a:spLocks noGrp="1"/>
          </p:cNvSpPr>
          <p:nvPr>
            <p:ph type="pic" idx="1"/>
          </p:nvPr>
        </p:nvSpPr>
        <p:spPr>
          <a:xfrm>
            <a:off x="1792288" y="612775"/>
            <a:ext cx="5486400" cy="4114800"/>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r>
              <a:rPr lang="en-GB" noProof="0"/>
              <a:t>Drag picture to placeholder or click icon to add</a:t>
            </a:r>
            <a:endParaRPr lang="en-US" noProof="0"/>
          </a:p>
        </p:txBody>
      </p:sp>
      <p:sp>
        <p:nvSpPr>
          <p:cNvPr id="4" name="Text Placeholder 3"/>
          <p:cNvSpPr>
            <a:spLocks noGrp="1"/>
          </p:cNvSpPr>
          <p:nvPr>
            <p:ph type="body" sz="half" idx="2"/>
          </p:nvPr>
        </p:nvSpPr>
        <p:spPr>
          <a:xfrm>
            <a:off x="1792288" y="5367338"/>
            <a:ext cx="5486400" cy="804862"/>
          </a:xfrm>
          <a:prstGeom prst="rect">
            <a:avLst/>
          </a:prstGeo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5" name="Date Placeholder 3"/>
          <p:cNvSpPr>
            <a:spLocks noGrp="1"/>
          </p:cNvSpPr>
          <p:nvPr>
            <p:ph type="dt" sz="half" idx="10"/>
          </p:nvPr>
        </p:nvSpPr>
        <p:spPr/>
        <p:txBody>
          <a:bodyPr/>
          <a:lstStyle>
            <a:lvl1pPr>
              <a:defRPr/>
            </a:lvl1pPr>
          </a:lstStyle>
          <a:p>
            <a:pPr>
              <a:defRPr/>
            </a:pPr>
            <a:r>
              <a:rPr lang="en-GB"/>
              <a:t>30/10/2014</a:t>
            </a:r>
            <a:endParaRPr lang="en-US"/>
          </a:p>
        </p:txBody>
      </p:sp>
      <p:sp>
        <p:nvSpPr>
          <p:cNvPr id="6" name="Footer Placeholder 4"/>
          <p:cNvSpPr>
            <a:spLocks noGrp="1"/>
          </p:cNvSpPr>
          <p:nvPr>
            <p:ph type="ftr" sz="quarter" idx="11"/>
          </p:nvPr>
        </p:nvSpPr>
        <p:spPr/>
        <p:txBody>
          <a:bodyPr/>
          <a:lstStyle>
            <a:lvl1pPr>
              <a:defRPr/>
            </a:lvl1pPr>
          </a:lstStyle>
          <a:p>
            <a:pPr>
              <a:defRPr/>
            </a:pPr>
            <a:r>
              <a:rPr lang="en-US"/>
              <a:t>Chapter 3 Agile Software Development</a:t>
            </a:r>
          </a:p>
        </p:txBody>
      </p:sp>
      <p:sp>
        <p:nvSpPr>
          <p:cNvPr id="7" name="Slide Number Placeholder 5"/>
          <p:cNvSpPr>
            <a:spLocks noGrp="1"/>
          </p:cNvSpPr>
          <p:nvPr>
            <p:ph type="sldNum" sz="quarter" idx="12"/>
          </p:nvPr>
        </p:nvSpPr>
        <p:spPr/>
        <p:txBody>
          <a:bodyPr/>
          <a:lstStyle>
            <a:lvl1pPr>
              <a:defRPr/>
            </a:lvl1pPr>
          </a:lstStyle>
          <a:p>
            <a:pPr>
              <a:defRPr/>
            </a:pPr>
            <a:fld id="{1F23E2BA-5D4B-814E-BBF4-D418023BB2FC}" type="slidenum">
              <a:rPr lang="en-US" smtClean="0"/>
              <a:pPr>
                <a:defRPr/>
              </a:pPr>
              <a:t>‹#›</a:t>
            </a:fld>
            <a:endParaRPr lang="en-US"/>
          </a:p>
        </p:txBody>
      </p:sp>
    </p:spTree>
  </p:cSld>
  <p:clrMapOvr>
    <a:masterClrMapping/>
  </p:clrMapOvr>
  <p:transition spd="med">
    <p:wipe dir="r"/>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026" name="Title Placeholder 1"/>
          <p:cNvSpPr>
            <a:spLocks noGrp="1"/>
          </p:cNvSpPr>
          <p:nvPr>
            <p:ph type="title"/>
          </p:nvPr>
        </p:nvSpPr>
        <p:spPr bwMode="auto">
          <a:xfrm>
            <a:off x="457200" y="274638"/>
            <a:ext cx="7293232" cy="11430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lvl="0"/>
            <a:r>
              <a:rPr lang="en-GB"/>
              <a:t>Click to edit Master title style</a:t>
            </a:r>
            <a:endParaRPr lang="en-US" dirty="0"/>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fontAlgn="auto">
              <a:spcBef>
                <a:spcPts val="0"/>
              </a:spcBef>
              <a:spcAft>
                <a:spcPts val="0"/>
              </a:spcAft>
              <a:defRPr sz="1200">
                <a:solidFill>
                  <a:schemeClr val="tx1">
                    <a:tint val="75000"/>
                  </a:schemeClr>
                </a:solidFill>
                <a:latin typeface="+mn-lt"/>
                <a:ea typeface="+mn-ea"/>
                <a:cs typeface="+mn-cs"/>
              </a:defRPr>
            </a:lvl1pPr>
          </a:lstStyle>
          <a:p>
            <a:pPr>
              <a:defRPr/>
            </a:pPr>
            <a:r>
              <a:rPr lang="en-GB"/>
              <a:t>30/10/2014</a:t>
            </a:r>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fontAlgn="auto">
              <a:spcBef>
                <a:spcPts val="0"/>
              </a:spcBef>
              <a:spcAft>
                <a:spcPts val="0"/>
              </a:spcAft>
              <a:defRPr sz="1200">
                <a:solidFill>
                  <a:schemeClr val="tx1">
                    <a:tint val="75000"/>
                  </a:schemeClr>
                </a:solidFill>
                <a:latin typeface="+mn-lt"/>
                <a:ea typeface="+mn-ea"/>
                <a:cs typeface="+mn-cs"/>
              </a:defRPr>
            </a:lvl1pPr>
          </a:lstStyle>
          <a:p>
            <a:pPr>
              <a:defRPr/>
            </a:pPr>
            <a:r>
              <a:rPr lang="en-US"/>
              <a:t>Chapter 3 Agile Software Development</a:t>
            </a:r>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fontAlgn="auto">
              <a:spcBef>
                <a:spcPts val="0"/>
              </a:spcBef>
              <a:spcAft>
                <a:spcPts val="0"/>
              </a:spcAft>
              <a:defRPr sz="1200">
                <a:solidFill>
                  <a:schemeClr val="tx1">
                    <a:tint val="75000"/>
                  </a:schemeClr>
                </a:solidFill>
                <a:latin typeface="+mn-lt"/>
                <a:ea typeface="+mn-ea"/>
                <a:cs typeface="+mn-cs"/>
              </a:defRPr>
            </a:lvl1pPr>
          </a:lstStyle>
          <a:p>
            <a:pPr>
              <a:defRPr/>
            </a:pPr>
            <a:fld id="{B3575804-F645-DB44-9DC0-C97E27A6600F}" type="slidenum">
              <a:rPr lang="en-US" smtClean="0"/>
              <a:pPr>
                <a:defRPr/>
              </a:pPr>
              <a:t>‹#›</a:t>
            </a:fld>
            <a:endParaRPr lang="en-US"/>
          </a:p>
        </p:txBody>
      </p:sp>
      <p:cxnSp>
        <p:nvCxnSpPr>
          <p:cNvPr id="9" name="Straight Connector 8"/>
          <p:cNvCxnSpPr/>
          <p:nvPr/>
        </p:nvCxnSpPr>
        <p:spPr>
          <a:xfrm>
            <a:off x="457200" y="1419226"/>
            <a:ext cx="7305805" cy="1588"/>
          </a:xfrm>
          <a:prstGeom prst="line">
            <a:avLst/>
          </a:prstGeom>
          <a:ln>
            <a:solidFill>
              <a:schemeClr val="tx1">
                <a:lumMod val="75000"/>
                <a:lumOff val="25000"/>
              </a:schemeClr>
            </a:solidFill>
          </a:ln>
        </p:spPr>
        <p:style>
          <a:lnRef idx="2">
            <a:schemeClr val="accent1"/>
          </a:lnRef>
          <a:fillRef idx="0">
            <a:schemeClr val="accent1"/>
          </a:fillRef>
          <a:effectRef idx="1">
            <a:schemeClr val="accent1"/>
          </a:effectRef>
          <a:fontRef idx="minor">
            <a:schemeClr val="tx1"/>
          </a:fontRef>
        </p:style>
      </p:cxnSp>
      <p:pic>
        <p:nvPicPr>
          <p:cNvPr id="10" name="Picture 9" descr="Sommerville Cover.jpg"/>
          <p:cNvPicPr>
            <a:picLocks noChangeAspect="1"/>
          </p:cNvPicPr>
          <p:nvPr/>
        </p:nvPicPr>
        <p:blipFill>
          <a:blip r:embed="rId13">
            <a:extLst>
              <a:ext uri="{28A0092B-C50C-407E-A947-70E740481C1C}">
                <a14:useLocalDpi xmlns:a14="http://schemas.microsoft.com/office/drawing/2010/main" val="0"/>
              </a:ext>
            </a:extLst>
          </a:blip>
          <a:stretch>
            <a:fillRect/>
          </a:stretch>
        </p:blipFill>
        <p:spPr>
          <a:xfrm>
            <a:off x="7750432" y="213186"/>
            <a:ext cx="923794" cy="1219356"/>
          </a:xfrm>
          <a:prstGeom prst="rect">
            <a:avLst/>
          </a:prstGeom>
        </p:spPr>
      </p:pic>
      <p:cxnSp>
        <p:nvCxnSpPr>
          <p:cNvPr id="11" name="Straight Connector 10"/>
          <p:cNvCxnSpPr/>
          <p:nvPr/>
        </p:nvCxnSpPr>
        <p:spPr>
          <a:xfrm flipV="1">
            <a:off x="457200" y="1417638"/>
            <a:ext cx="8217026" cy="1588"/>
          </a:xfrm>
          <a:prstGeom prst="line">
            <a:avLst/>
          </a:prstGeom>
          <a:ln>
            <a:solidFill>
              <a:schemeClr val="tx1">
                <a:lumMod val="75000"/>
                <a:lumOff val="25000"/>
              </a:schemeClr>
            </a:solidFill>
          </a:ln>
        </p:spPr>
        <p:style>
          <a:lnRef idx="2">
            <a:schemeClr val="accent1"/>
          </a:lnRef>
          <a:fillRef idx="0">
            <a:schemeClr val="accent1"/>
          </a:fillRef>
          <a:effectRef idx="1">
            <a:schemeClr val="accent1"/>
          </a:effectRef>
          <a:fontRef idx="minor">
            <a:schemeClr val="tx1"/>
          </a:fontRef>
        </p:style>
      </p:cxnSp>
    </p:spTree>
  </p:cSld>
  <p:clrMap bg1="lt1" tx1="dk1" bg2="lt2" tx2="dk2" accent1="accent1" accent2="accent2" accent3="accent3" accent4="accent4" accent5="accent5" accent6="accent6" hlink="hlink" folHlink="folHlink"/>
  <p:sldLayoutIdLst>
    <p:sldLayoutId id="2147483685" r:id="rId1"/>
    <p:sldLayoutId id="2147483686" r:id="rId2"/>
    <p:sldLayoutId id="2147483687" r:id="rId3"/>
    <p:sldLayoutId id="2147483688" r:id="rId4"/>
    <p:sldLayoutId id="2147483689" r:id="rId5"/>
    <p:sldLayoutId id="2147483690" r:id="rId6"/>
    <p:sldLayoutId id="2147483691" r:id="rId7"/>
    <p:sldLayoutId id="2147483692" r:id="rId8"/>
    <p:sldLayoutId id="2147483693" r:id="rId9"/>
    <p:sldLayoutId id="2147483694" r:id="rId10"/>
    <p:sldLayoutId id="2147483695" r:id="rId11"/>
  </p:sldLayoutIdLst>
  <p:transition spd="med">
    <p:wipe dir="r"/>
  </p:transition>
  <p:hf hdr="0"/>
  <p:txStyles>
    <p:titleStyle>
      <a:lvl1pPr algn="l" defTabSz="457200" rtl="0" eaLnBrk="1" fontAlgn="base" hangingPunct="1">
        <a:spcBef>
          <a:spcPct val="0"/>
        </a:spcBef>
        <a:spcAft>
          <a:spcPct val="0"/>
        </a:spcAft>
        <a:defRPr sz="2400" b="1" u="none" kern="1200">
          <a:solidFill>
            <a:srgbClr val="46424D"/>
          </a:solidFill>
          <a:latin typeface="Arial"/>
          <a:ea typeface="ＭＳ Ｐゴシック" charset="-128"/>
          <a:cs typeface="Arial"/>
        </a:defRPr>
      </a:lvl1pPr>
      <a:lvl2pPr algn="ctr" defTabSz="457200" rtl="0" eaLnBrk="1" fontAlgn="base" hangingPunct="1">
        <a:spcBef>
          <a:spcPct val="0"/>
        </a:spcBef>
        <a:spcAft>
          <a:spcPct val="0"/>
        </a:spcAft>
        <a:defRPr sz="2400">
          <a:solidFill>
            <a:schemeClr val="tx1"/>
          </a:solidFill>
          <a:latin typeface="Calibri" charset="0"/>
          <a:ea typeface="ＭＳ Ｐゴシック" charset="-128"/>
          <a:cs typeface="ＭＳ Ｐゴシック" charset="-128"/>
        </a:defRPr>
      </a:lvl2pPr>
      <a:lvl3pPr algn="ctr" defTabSz="457200" rtl="0" eaLnBrk="1" fontAlgn="base" hangingPunct="1">
        <a:spcBef>
          <a:spcPct val="0"/>
        </a:spcBef>
        <a:spcAft>
          <a:spcPct val="0"/>
        </a:spcAft>
        <a:defRPr sz="2400">
          <a:solidFill>
            <a:schemeClr val="tx1"/>
          </a:solidFill>
          <a:latin typeface="Calibri" charset="0"/>
          <a:ea typeface="ＭＳ Ｐゴシック" charset="-128"/>
          <a:cs typeface="ＭＳ Ｐゴシック" charset="-128"/>
        </a:defRPr>
      </a:lvl3pPr>
      <a:lvl4pPr algn="ctr" defTabSz="457200" rtl="0" eaLnBrk="1" fontAlgn="base" hangingPunct="1">
        <a:spcBef>
          <a:spcPct val="0"/>
        </a:spcBef>
        <a:spcAft>
          <a:spcPct val="0"/>
        </a:spcAft>
        <a:defRPr sz="2400">
          <a:solidFill>
            <a:schemeClr val="tx1"/>
          </a:solidFill>
          <a:latin typeface="Calibri" charset="0"/>
          <a:ea typeface="ＭＳ Ｐゴシック" charset="-128"/>
          <a:cs typeface="ＭＳ Ｐゴシック" charset="-128"/>
        </a:defRPr>
      </a:lvl4pPr>
      <a:lvl5pPr algn="ctr" defTabSz="457200" rtl="0" eaLnBrk="1" fontAlgn="base" hangingPunct="1">
        <a:spcBef>
          <a:spcPct val="0"/>
        </a:spcBef>
        <a:spcAft>
          <a:spcPct val="0"/>
        </a:spcAft>
        <a:defRPr sz="2400">
          <a:solidFill>
            <a:schemeClr val="tx1"/>
          </a:solidFill>
          <a:latin typeface="Calibri" charset="0"/>
          <a:ea typeface="ＭＳ Ｐゴシック" charset="-128"/>
          <a:cs typeface="ＭＳ Ｐゴシック" charset="-128"/>
        </a:defRPr>
      </a:lvl5pPr>
      <a:lvl6pPr marL="457200" algn="ctr" defTabSz="457200" rtl="0" eaLnBrk="1" fontAlgn="base" hangingPunct="1">
        <a:spcBef>
          <a:spcPct val="0"/>
        </a:spcBef>
        <a:spcAft>
          <a:spcPct val="0"/>
        </a:spcAft>
        <a:defRPr sz="2400">
          <a:solidFill>
            <a:schemeClr val="tx1"/>
          </a:solidFill>
          <a:latin typeface="Calibri" charset="0"/>
          <a:ea typeface="ＭＳ Ｐゴシック" charset="-128"/>
          <a:cs typeface="ＭＳ Ｐゴシック" charset="-128"/>
        </a:defRPr>
      </a:lvl6pPr>
      <a:lvl7pPr marL="914400" algn="ctr" defTabSz="457200" rtl="0" eaLnBrk="1" fontAlgn="base" hangingPunct="1">
        <a:spcBef>
          <a:spcPct val="0"/>
        </a:spcBef>
        <a:spcAft>
          <a:spcPct val="0"/>
        </a:spcAft>
        <a:defRPr sz="2400">
          <a:solidFill>
            <a:schemeClr val="tx1"/>
          </a:solidFill>
          <a:latin typeface="Calibri" charset="0"/>
          <a:ea typeface="ＭＳ Ｐゴシック" charset="-128"/>
          <a:cs typeface="ＭＳ Ｐゴシック" charset="-128"/>
        </a:defRPr>
      </a:lvl7pPr>
      <a:lvl8pPr marL="1371600" algn="ctr" defTabSz="457200" rtl="0" eaLnBrk="1" fontAlgn="base" hangingPunct="1">
        <a:spcBef>
          <a:spcPct val="0"/>
        </a:spcBef>
        <a:spcAft>
          <a:spcPct val="0"/>
        </a:spcAft>
        <a:defRPr sz="2400">
          <a:solidFill>
            <a:schemeClr val="tx1"/>
          </a:solidFill>
          <a:latin typeface="Calibri" charset="0"/>
          <a:ea typeface="ＭＳ Ｐゴシック" charset="-128"/>
          <a:cs typeface="ＭＳ Ｐゴシック" charset="-128"/>
        </a:defRPr>
      </a:lvl8pPr>
      <a:lvl9pPr marL="1828800" algn="ctr" defTabSz="457200" rtl="0" eaLnBrk="1" fontAlgn="base" hangingPunct="1">
        <a:spcBef>
          <a:spcPct val="0"/>
        </a:spcBef>
        <a:spcAft>
          <a:spcPct val="0"/>
        </a:spcAft>
        <a:defRPr sz="2400">
          <a:solidFill>
            <a:schemeClr val="tx1"/>
          </a:solidFill>
          <a:latin typeface="Calibri" charset="0"/>
          <a:ea typeface="ＭＳ Ｐゴシック" charset="-128"/>
          <a:cs typeface="ＭＳ Ｐゴシック" charset="-128"/>
        </a:defRPr>
      </a:lvl9pPr>
    </p:titleStyle>
    <p:bodyStyle>
      <a:lvl1pPr marL="342900" indent="-342900" algn="l" defTabSz="457200" rtl="0" eaLnBrk="1" fontAlgn="base" hangingPunct="1">
        <a:spcBef>
          <a:spcPct val="20000"/>
        </a:spcBef>
        <a:spcAft>
          <a:spcPct val="0"/>
        </a:spcAft>
        <a:buFont typeface="Arial" charset="0"/>
        <a:buChar char="•"/>
        <a:defRPr sz="3200" kern="1200">
          <a:solidFill>
            <a:schemeClr val="tx1"/>
          </a:solidFill>
          <a:latin typeface="+mn-lt"/>
          <a:ea typeface="ＭＳ Ｐゴシック" charset="-128"/>
          <a:cs typeface="ＭＳ Ｐゴシック" charset="-128"/>
        </a:defRPr>
      </a:lvl1pPr>
      <a:lvl2pPr marL="742950" indent="-285750" algn="l" defTabSz="457200" rtl="0" eaLnBrk="1" fontAlgn="base" hangingPunct="1">
        <a:spcBef>
          <a:spcPct val="20000"/>
        </a:spcBef>
        <a:spcAft>
          <a:spcPct val="0"/>
        </a:spcAft>
        <a:buFont typeface="Arial" charset="0"/>
        <a:defRPr sz="2800" kern="1200">
          <a:solidFill>
            <a:schemeClr val="tx1"/>
          </a:solidFill>
          <a:latin typeface="+mn-lt"/>
          <a:ea typeface="ＭＳ Ｐゴシック" charset="-128"/>
          <a:cs typeface="+mn-cs"/>
        </a:defRPr>
      </a:lvl2pPr>
      <a:lvl3pPr marL="1143000" indent="-228600" algn="l" defTabSz="457200" rtl="0" eaLnBrk="1" fontAlgn="base" hangingPunct="1">
        <a:spcBef>
          <a:spcPct val="20000"/>
        </a:spcBef>
        <a:spcAft>
          <a:spcPct val="0"/>
        </a:spcAft>
        <a:buFont typeface="Arial" charset="0"/>
        <a:buChar char="•"/>
        <a:defRPr sz="2400" kern="1200">
          <a:solidFill>
            <a:schemeClr val="tx1"/>
          </a:solidFill>
          <a:latin typeface="+mn-lt"/>
          <a:ea typeface="ＭＳ Ｐゴシック" charset="-128"/>
          <a:cs typeface="+mn-cs"/>
        </a:defRPr>
      </a:lvl3pPr>
      <a:lvl4pPr marL="1600200" indent="-228600" algn="l" defTabSz="457200" rtl="0" eaLnBrk="1" fontAlgn="base" hangingPunct="1">
        <a:spcBef>
          <a:spcPct val="20000"/>
        </a:spcBef>
        <a:spcAft>
          <a:spcPct val="0"/>
        </a:spcAft>
        <a:buFont typeface="Arial" charset="0"/>
        <a:buChar char="–"/>
        <a:defRPr sz="2000" kern="1200">
          <a:solidFill>
            <a:schemeClr val="tx1"/>
          </a:solidFill>
          <a:latin typeface="+mn-lt"/>
          <a:ea typeface="ＭＳ Ｐゴシック" charset="-128"/>
          <a:cs typeface="+mn-cs"/>
        </a:defRPr>
      </a:lvl4pPr>
      <a:lvl5pPr marL="2057400" indent="-228600" algn="l" defTabSz="457200" rtl="0" eaLnBrk="1" fontAlgn="base" hangingPunct="1">
        <a:spcBef>
          <a:spcPct val="20000"/>
        </a:spcBef>
        <a:spcAft>
          <a:spcPct val="0"/>
        </a:spcAft>
        <a:buFont typeface="Arial" charset="0"/>
        <a:buChar char="»"/>
        <a:defRPr sz="2000" kern="1200">
          <a:solidFill>
            <a:schemeClr val="tx1"/>
          </a:solidFill>
          <a:latin typeface="+mn-lt"/>
          <a:ea typeface="ＭＳ Ｐゴシック" charset="-128"/>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1.emf"/><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12.emf"/><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13.emf"/><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image" Target="../media/image14.emf"/><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4" name="Title 1"/>
          <p:cNvSpPr>
            <a:spLocks noGrp="1"/>
          </p:cNvSpPr>
          <p:nvPr>
            <p:ph type="ctrTitle"/>
          </p:nvPr>
        </p:nvSpPr>
        <p:spPr/>
        <p:txBody>
          <a:bodyPr/>
          <a:lstStyle/>
          <a:p>
            <a:pPr algn="ctr"/>
            <a:r>
              <a:rPr lang="en-US" dirty="0"/>
              <a:t>Agile Software Development</a:t>
            </a:r>
          </a:p>
        </p:txBody>
      </p:sp>
      <p:sp>
        <p:nvSpPr>
          <p:cNvPr id="3" name="Subtitle 2"/>
          <p:cNvSpPr>
            <a:spLocks noGrp="1"/>
          </p:cNvSpPr>
          <p:nvPr>
            <p:ph type="subTitle" idx="1"/>
          </p:nvPr>
        </p:nvSpPr>
        <p:spPr/>
        <p:txBody>
          <a:bodyPr/>
          <a:lstStyle/>
          <a:p>
            <a:pPr fontAlgn="auto">
              <a:spcAft>
                <a:spcPts val="0"/>
              </a:spcAft>
              <a:buFont typeface="Arial"/>
              <a:buNone/>
              <a:defRPr/>
            </a:pPr>
            <a:r>
              <a:rPr lang="en-US" dirty="0">
                <a:ea typeface="+mn-ea"/>
                <a:cs typeface="+mn-cs"/>
              </a:rPr>
              <a:t>Dr. M. </a:t>
            </a:r>
            <a:r>
              <a:rPr lang="en-US">
                <a:ea typeface="+mn-ea"/>
                <a:cs typeface="+mn-cs"/>
              </a:rPr>
              <a:t>Waqar Aziz</a:t>
            </a:r>
          </a:p>
          <a:p>
            <a:pPr fontAlgn="auto">
              <a:spcAft>
                <a:spcPts val="0"/>
              </a:spcAft>
              <a:buFont typeface="Arial"/>
              <a:buNone/>
              <a:defRPr/>
            </a:pPr>
            <a:endParaRPr lang="en-US" dirty="0">
              <a:ea typeface="+mn-ea"/>
              <a:cs typeface="+mn-cs"/>
            </a:endParaRPr>
          </a:p>
        </p:txBody>
      </p:sp>
      <p:sp>
        <p:nvSpPr>
          <p:cNvPr id="5" name="Footer Placeholder 4"/>
          <p:cNvSpPr>
            <a:spLocks noGrp="1"/>
          </p:cNvSpPr>
          <p:nvPr>
            <p:ph type="ftr" sz="quarter" idx="11"/>
          </p:nvPr>
        </p:nvSpPr>
        <p:spPr/>
        <p:txBody>
          <a:bodyPr/>
          <a:lstStyle/>
          <a:p>
            <a:pPr>
              <a:defRPr/>
            </a:pPr>
            <a:r>
              <a:rPr lang="en-US"/>
              <a:t>Chapter 3 Agile Software Development</a:t>
            </a:r>
          </a:p>
        </p:txBody>
      </p:sp>
      <p:sp>
        <p:nvSpPr>
          <p:cNvPr id="4" name="Slide Number Placeholder 3"/>
          <p:cNvSpPr>
            <a:spLocks noGrp="1"/>
          </p:cNvSpPr>
          <p:nvPr>
            <p:ph type="sldNum" sz="quarter" idx="12"/>
          </p:nvPr>
        </p:nvSpPr>
        <p:spPr/>
        <p:txBody>
          <a:bodyPr/>
          <a:lstStyle/>
          <a:p>
            <a:pPr>
              <a:defRPr/>
            </a:pPr>
            <a:fld id="{E973D278-956A-2946-9CE2-9D3773855556}" type="slidenum">
              <a:rPr lang="en-US" smtClean="0"/>
              <a:pPr>
                <a:defRPr/>
              </a:pPr>
              <a:t>1</a:t>
            </a:fld>
            <a:endParaRPr lang="en-US"/>
          </a:p>
        </p:txBody>
      </p:sp>
    </p:spTree>
  </p:cSld>
  <p:clrMapOvr>
    <a:masterClrMapping/>
  </p:clrMapOvr>
  <p:transition spd="med">
    <p:wipe dir="r"/>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68E16ABC-5BCE-ABFC-01E8-61B1F37F6446}"/>
              </a:ext>
            </a:extLst>
          </p:cNvPr>
          <p:cNvSpPr>
            <a:spLocks noGrp="1"/>
          </p:cNvSpPr>
          <p:nvPr>
            <p:ph type="title"/>
          </p:nvPr>
        </p:nvSpPr>
        <p:spPr/>
        <p:txBody>
          <a:bodyPr/>
          <a:lstStyle/>
          <a:p>
            <a:r>
              <a:rPr lang="en-US" dirty="0"/>
              <a:t>Handoff Vs. Collaboration  </a:t>
            </a:r>
          </a:p>
        </p:txBody>
      </p:sp>
      <p:sp>
        <p:nvSpPr>
          <p:cNvPr id="3" name="Content Placeholder 2">
            <a:extLst>
              <a:ext uri="{FF2B5EF4-FFF2-40B4-BE49-F238E27FC236}">
                <a16:creationId xmlns:a16="http://schemas.microsoft.com/office/drawing/2014/main" xmlns="" id="{8DC178D6-BB91-132C-DA70-669FC2279D42}"/>
              </a:ext>
            </a:extLst>
          </p:cNvPr>
          <p:cNvSpPr>
            <a:spLocks noGrp="1"/>
          </p:cNvSpPr>
          <p:nvPr>
            <p:ph idx="1"/>
          </p:nvPr>
        </p:nvSpPr>
        <p:spPr/>
        <p:txBody>
          <a:bodyPr/>
          <a:lstStyle/>
          <a:p>
            <a:endParaRPr lang="en-US"/>
          </a:p>
        </p:txBody>
      </p:sp>
      <p:sp>
        <p:nvSpPr>
          <p:cNvPr id="5" name="Footer Placeholder 4">
            <a:extLst>
              <a:ext uri="{FF2B5EF4-FFF2-40B4-BE49-F238E27FC236}">
                <a16:creationId xmlns:a16="http://schemas.microsoft.com/office/drawing/2014/main" xmlns="" id="{22B87A2C-8B9F-50BB-3855-21397DF9B0DF}"/>
              </a:ext>
            </a:extLst>
          </p:cNvPr>
          <p:cNvSpPr>
            <a:spLocks noGrp="1"/>
          </p:cNvSpPr>
          <p:nvPr>
            <p:ph type="ftr" sz="quarter" idx="11"/>
          </p:nvPr>
        </p:nvSpPr>
        <p:spPr/>
        <p:txBody>
          <a:bodyPr/>
          <a:lstStyle/>
          <a:p>
            <a:pPr>
              <a:defRPr/>
            </a:pPr>
            <a:r>
              <a:rPr lang="en-US"/>
              <a:t>Chapter 3 Agile Software Development</a:t>
            </a:r>
          </a:p>
        </p:txBody>
      </p:sp>
      <p:sp>
        <p:nvSpPr>
          <p:cNvPr id="6" name="Slide Number Placeholder 5">
            <a:extLst>
              <a:ext uri="{FF2B5EF4-FFF2-40B4-BE49-F238E27FC236}">
                <a16:creationId xmlns:a16="http://schemas.microsoft.com/office/drawing/2014/main" xmlns="" id="{A73C2A20-C756-6A0B-6790-2A6C33441618}"/>
              </a:ext>
            </a:extLst>
          </p:cNvPr>
          <p:cNvSpPr>
            <a:spLocks noGrp="1"/>
          </p:cNvSpPr>
          <p:nvPr>
            <p:ph type="sldNum" sz="quarter" idx="12"/>
          </p:nvPr>
        </p:nvSpPr>
        <p:spPr/>
        <p:txBody>
          <a:bodyPr/>
          <a:lstStyle/>
          <a:p>
            <a:pPr>
              <a:defRPr/>
            </a:pPr>
            <a:fld id="{EAB5BBF0-B782-3644-AFE1-10103AC25370}" type="slidenum">
              <a:rPr lang="en-US" smtClean="0"/>
              <a:pPr>
                <a:defRPr/>
              </a:pPr>
              <a:t>10</a:t>
            </a:fld>
            <a:endParaRPr lang="en-US"/>
          </a:p>
        </p:txBody>
      </p:sp>
      <p:pic>
        <p:nvPicPr>
          <p:cNvPr id="9" name="Picture 8">
            <a:extLst>
              <a:ext uri="{FF2B5EF4-FFF2-40B4-BE49-F238E27FC236}">
                <a16:creationId xmlns:a16="http://schemas.microsoft.com/office/drawing/2014/main" xmlns="" id="{AD7CD871-AC7C-0B73-D407-9659981CF741}"/>
              </a:ext>
            </a:extLst>
          </p:cNvPr>
          <p:cNvPicPr>
            <a:picLocks noChangeAspect="1"/>
          </p:cNvPicPr>
          <p:nvPr/>
        </p:nvPicPr>
        <p:blipFill>
          <a:blip r:embed="rId2"/>
          <a:stretch>
            <a:fillRect/>
          </a:stretch>
        </p:blipFill>
        <p:spPr>
          <a:xfrm>
            <a:off x="457201" y="1613135"/>
            <a:ext cx="7402286" cy="4167179"/>
          </a:xfrm>
          <a:prstGeom prst="rect">
            <a:avLst/>
          </a:prstGeom>
        </p:spPr>
      </p:pic>
    </p:spTree>
    <p:extLst>
      <p:ext uri="{BB962C8B-B14F-4D97-AF65-F5344CB8AC3E}">
        <p14:creationId xmlns:p14="http://schemas.microsoft.com/office/powerpoint/2010/main" val="3686452684"/>
      </p:ext>
    </p:extLst>
  </p:cSld>
  <p:clrMapOvr>
    <a:masterClrMapping/>
  </p:clrMapOvr>
  <p:transition spd="med">
    <p:wipe dir="r"/>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Agile method applicability</a:t>
            </a:r>
          </a:p>
        </p:txBody>
      </p:sp>
      <p:sp>
        <p:nvSpPr>
          <p:cNvPr id="3" name="Content Placeholder 2"/>
          <p:cNvSpPr>
            <a:spLocks noGrp="1"/>
          </p:cNvSpPr>
          <p:nvPr>
            <p:ph idx="1"/>
          </p:nvPr>
        </p:nvSpPr>
        <p:spPr/>
        <p:txBody>
          <a:bodyPr/>
          <a:lstStyle/>
          <a:p>
            <a:r>
              <a:rPr lang="en-GB" dirty="0"/>
              <a:t>Product development where a software company is developing a small or medium-sized product for sale. </a:t>
            </a:r>
          </a:p>
          <a:p>
            <a:pPr lvl="1"/>
            <a:r>
              <a:rPr lang="en-GB" dirty="0"/>
              <a:t>Virtually all software products and apps are now developed using an agile approach</a:t>
            </a:r>
          </a:p>
          <a:p>
            <a:r>
              <a:rPr lang="en-GB" dirty="0"/>
              <a:t>Custom system development within an organization, where there is a clear commitment from the customer to become involved in the development process and where there are few external rules and regulations that affect the software.</a:t>
            </a:r>
          </a:p>
        </p:txBody>
      </p:sp>
      <p:sp>
        <p:nvSpPr>
          <p:cNvPr id="4" name="Footer Placeholder 3"/>
          <p:cNvSpPr>
            <a:spLocks noGrp="1"/>
          </p:cNvSpPr>
          <p:nvPr>
            <p:ph type="ftr" sz="quarter" idx="11"/>
          </p:nvPr>
        </p:nvSpPr>
        <p:spPr/>
        <p:txBody>
          <a:bodyPr/>
          <a:lstStyle/>
          <a:p>
            <a:pPr>
              <a:defRPr/>
            </a:pPr>
            <a:r>
              <a:rPr lang="en-US"/>
              <a:t>Chapter 3 Agile Software Development</a:t>
            </a:r>
          </a:p>
        </p:txBody>
      </p:sp>
      <p:sp>
        <p:nvSpPr>
          <p:cNvPr id="5" name="Slide Number Placeholder 4"/>
          <p:cNvSpPr>
            <a:spLocks noGrp="1"/>
          </p:cNvSpPr>
          <p:nvPr>
            <p:ph type="sldNum" sz="quarter" idx="12"/>
          </p:nvPr>
        </p:nvSpPr>
        <p:spPr/>
        <p:txBody>
          <a:bodyPr/>
          <a:lstStyle/>
          <a:p>
            <a:pPr>
              <a:defRPr/>
            </a:pPr>
            <a:fld id="{EAB5BBF0-B782-3644-AFE1-10103AC25370}" type="slidenum">
              <a:rPr lang="en-US" smtClean="0"/>
              <a:pPr>
                <a:defRPr/>
              </a:pPr>
              <a:t>11</a:t>
            </a:fld>
            <a:endParaRPr lang="en-US"/>
          </a:p>
        </p:txBody>
      </p:sp>
    </p:spTree>
  </p:cSld>
  <p:clrMapOvr>
    <a:masterClrMapping/>
  </p:clrMapOvr>
  <p:transition spd="med">
    <p:wipe dir="r"/>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93E9EAE4-D404-1F44-5266-991D386E5EFA}"/>
              </a:ext>
            </a:extLst>
          </p:cNvPr>
          <p:cNvSpPr>
            <a:spLocks noGrp="1"/>
          </p:cNvSpPr>
          <p:nvPr>
            <p:ph type="title"/>
          </p:nvPr>
        </p:nvSpPr>
        <p:spPr/>
        <p:txBody>
          <a:bodyPr/>
          <a:lstStyle/>
          <a:p>
            <a:r>
              <a:rPr lang="en-US" dirty="0"/>
              <a:t>When to use Agile</a:t>
            </a:r>
          </a:p>
        </p:txBody>
      </p:sp>
      <p:sp>
        <p:nvSpPr>
          <p:cNvPr id="3" name="Content Placeholder 2">
            <a:extLst>
              <a:ext uri="{FF2B5EF4-FFF2-40B4-BE49-F238E27FC236}">
                <a16:creationId xmlns:a16="http://schemas.microsoft.com/office/drawing/2014/main" xmlns="" id="{38921423-3D5E-461A-F069-0F9E297080E8}"/>
              </a:ext>
            </a:extLst>
          </p:cNvPr>
          <p:cNvSpPr>
            <a:spLocks noGrp="1"/>
          </p:cNvSpPr>
          <p:nvPr>
            <p:ph idx="1"/>
          </p:nvPr>
        </p:nvSpPr>
        <p:spPr/>
        <p:txBody>
          <a:bodyPr/>
          <a:lstStyle/>
          <a:p>
            <a:r>
              <a:rPr lang="en-US" dirty="0"/>
              <a:t> Does Agile only work for small projects?</a:t>
            </a:r>
          </a:p>
        </p:txBody>
      </p:sp>
      <p:sp>
        <p:nvSpPr>
          <p:cNvPr id="5" name="Footer Placeholder 4">
            <a:extLst>
              <a:ext uri="{FF2B5EF4-FFF2-40B4-BE49-F238E27FC236}">
                <a16:creationId xmlns:a16="http://schemas.microsoft.com/office/drawing/2014/main" xmlns="" id="{53EE953C-24DB-35BB-836A-DAB663226498}"/>
              </a:ext>
            </a:extLst>
          </p:cNvPr>
          <p:cNvSpPr>
            <a:spLocks noGrp="1"/>
          </p:cNvSpPr>
          <p:nvPr>
            <p:ph type="ftr" sz="quarter" idx="11"/>
          </p:nvPr>
        </p:nvSpPr>
        <p:spPr/>
        <p:txBody>
          <a:bodyPr/>
          <a:lstStyle/>
          <a:p>
            <a:pPr>
              <a:defRPr/>
            </a:pPr>
            <a:r>
              <a:rPr lang="en-US"/>
              <a:t>Chapter 3 Agile Software Development</a:t>
            </a:r>
          </a:p>
        </p:txBody>
      </p:sp>
      <p:sp>
        <p:nvSpPr>
          <p:cNvPr id="6" name="Slide Number Placeholder 5">
            <a:extLst>
              <a:ext uri="{FF2B5EF4-FFF2-40B4-BE49-F238E27FC236}">
                <a16:creationId xmlns:a16="http://schemas.microsoft.com/office/drawing/2014/main" xmlns="" id="{62B450A7-8285-FA95-7291-36EF2E85413C}"/>
              </a:ext>
            </a:extLst>
          </p:cNvPr>
          <p:cNvSpPr>
            <a:spLocks noGrp="1"/>
          </p:cNvSpPr>
          <p:nvPr>
            <p:ph type="sldNum" sz="quarter" idx="12"/>
          </p:nvPr>
        </p:nvSpPr>
        <p:spPr/>
        <p:txBody>
          <a:bodyPr/>
          <a:lstStyle/>
          <a:p>
            <a:pPr>
              <a:defRPr/>
            </a:pPr>
            <a:fld id="{EAB5BBF0-B782-3644-AFE1-10103AC25370}" type="slidenum">
              <a:rPr lang="en-US" smtClean="0"/>
              <a:pPr>
                <a:defRPr/>
              </a:pPr>
              <a:t>12</a:t>
            </a:fld>
            <a:endParaRPr lang="en-US"/>
          </a:p>
        </p:txBody>
      </p:sp>
      <p:pic>
        <p:nvPicPr>
          <p:cNvPr id="8" name="Picture 7">
            <a:extLst>
              <a:ext uri="{FF2B5EF4-FFF2-40B4-BE49-F238E27FC236}">
                <a16:creationId xmlns:a16="http://schemas.microsoft.com/office/drawing/2014/main" xmlns="" id="{A2AC71A8-A995-139B-D38B-D83D41361E2D}"/>
              </a:ext>
            </a:extLst>
          </p:cNvPr>
          <p:cNvPicPr>
            <a:picLocks noChangeAspect="1"/>
          </p:cNvPicPr>
          <p:nvPr/>
        </p:nvPicPr>
        <p:blipFill>
          <a:blip r:embed="rId2"/>
          <a:stretch>
            <a:fillRect/>
          </a:stretch>
        </p:blipFill>
        <p:spPr>
          <a:xfrm>
            <a:off x="1524000" y="2200483"/>
            <a:ext cx="6400800" cy="4451880"/>
          </a:xfrm>
          <a:prstGeom prst="rect">
            <a:avLst/>
          </a:prstGeom>
        </p:spPr>
      </p:pic>
    </p:spTree>
    <p:extLst>
      <p:ext uri="{BB962C8B-B14F-4D97-AF65-F5344CB8AC3E}">
        <p14:creationId xmlns:p14="http://schemas.microsoft.com/office/powerpoint/2010/main" val="1532573875"/>
      </p:ext>
    </p:extLst>
  </p:cSld>
  <p:clrMapOvr>
    <a:masterClrMapping/>
  </p:clrMapOvr>
  <p:transition spd="med">
    <p:wipe dir="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500" fill="hold"/>
                                        <p:tgtEl>
                                          <p:spTgt spid="8"/>
                                        </p:tgtEl>
                                        <p:attrNameLst>
                                          <p:attrName>ppt_x</p:attrName>
                                        </p:attrNameLst>
                                      </p:cBhvr>
                                      <p:tavLst>
                                        <p:tav tm="0">
                                          <p:val>
                                            <p:strVal val="#ppt_x"/>
                                          </p:val>
                                        </p:tav>
                                        <p:tav tm="100000">
                                          <p:val>
                                            <p:strVal val="#ppt_x"/>
                                          </p:val>
                                        </p:tav>
                                      </p:tavLst>
                                    </p:anim>
                                    <p:anim calcmode="lin" valueType="num">
                                      <p:cBhvr additive="base">
                                        <p:cTn id="8" dur="500" fill="hold"/>
                                        <p:tgtEl>
                                          <p:spTgt spid="8"/>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881D2FFB-C968-5F4E-036C-4783BC74A67D}"/>
              </a:ext>
            </a:extLst>
          </p:cNvPr>
          <p:cNvSpPr>
            <a:spLocks noGrp="1"/>
          </p:cNvSpPr>
          <p:nvPr>
            <p:ph type="title"/>
          </p:nvPr>
        </p:nvSpPr>
        <p:spPr/>
        <p:txBody>
          <a:bodyPr/>
          <a:lstStyle/>
          <a:p>
            <a:r>
              <a:rPr lang="en-US" dirty="0"/>
              <a:t>When to use Agile</a:t>
            </a:r>
          </a:p>
        </p:txBody>
      </p:sp>
      <p:sp>
        <p:nvSpPr>
          <p:cNvPr id="3" name="Content Placeholder 2">
            <a:extLst>
              <a:ext uri="{FF2B5EF4-FFF2-40B4-BE49-F238E27FC236}">
                <a16:creationId xmlns:a16="http://schemas.microsoft.com/office/drawing/2014/main" xmlns="" id="{589103C7-B7A4-99D1-86BC-5055840C3E5A}"/>
              </a:ext>
            </a:extLst>
          </p:cNvPr>
          <p:cNvSpPr>
            <a:spLocks noGrp="1"/>
          </p:cNvSpPr>
          <p:nvPr>
            <p:ph idx="1"/>
          </p:nvPr>
        </p:nvSpPr>
        <p:spPr/>
        <p:txBody>
          <a:bodyPr/>
          <a:lstStyle/>
          <a:p>
            <a:r>
              <a:rPr lang="en-US" dirty="0"/>
              <a:t>Will Agile work for big projects? Mission critical projects? Government projects? </a:t>
            </a:r>
          </a:p>
          <a:p>
            <a:r>
              <a:rPr lang="en-US" dirty="0"/>
              <a:t>A lot of organizations like Lockheed Martin, Google, Microsoft, and SpaceX, are using Agile now.</a:t>
            </a:r>
          </a:p>
          <a:p>
            <a:r>
              <a:rPr lang="en-US" dirty="0"/>
              <a:t>Does that mean Agile is good for all situations?</a:t>
            </a:r>
          </a:p>
          <a:p>
            <a:r>
              <a:rPr lang="en-US" dirty="0"/>
              <a:t>No, it's not suitable for predictive and repeatable work</a:t>
            </a:r>
          </a:p>
          <a:p>
            <a:r>
              <a:rPr lang="en-US" dirty="0"/>
              <a:t> Prerequisites:</a:t>
            </a:r>
          </a:p>
          <a:p>
            <a:pPr lvl="1"/>
            <a:r>
              <a:rPr lang="en-US" dirty="0"/>
              <a:t>close collaboration with businesses and users</a:t>
            </a:r>
          </a:p>
          <a:p>
            <a:pPr lvl="1"/>
            <a:r>
              <a:rPr lang="en-US" dirty="0"/>
              <a:t>The team should be set up for change</a:t>
            </a:r>
          </a:p>
        </p:txBody>
      </p:sp>
      <p:sp>
        <p:nvSpPr>
          <p:cNvPr id="6" name="Slide Number Placeholder 5">
            <a:extLst>
              <a:ext uri="{FF2B5EF4-FFF2-40B4-BE49-F238E27FC236}">
                <a16:creationId xmlns:a16="http://schemas.microsoft.com/office/drawing/2014/main" xmlns="" id="{C4998CBF-900B-E9A9-7949-81A7089E5EE0}"/>
              </a:ext>
            </a:extLst>
          </p:cNvPr>
          <p:cNvSpPr>
            <a:spLocks noGrp="1"/>
          </p:cNvSpPr>
          <p:nvPr>
            <p:ph type="sldNum" sz="quarter" idx="12"/>
          </p:nvPr>
        </p:nvSpPr>
        <p:spPr/>
        <p:txBody>
          <a:bodyPr/>
          <a:lstStyle/>
          <a:p>
            <a:pPr>
              <a:defRPr/>
            </a:pPr>
            <a:fld id="{EAB5BBF0-B782-3644-AFE1-10103AC25370}" type="slidenum">
              <a:rPr lang="en-US" smtClean="0"/>
              <a:pPr>
                <a:defRPr/>
              </a:pPr>
              <a:t>13</a:t>
            </a:fld>
            <a:endParaRPr lang="en-US"/>
          </a:p>
        </p:txBody>
      </p:sp>
    </p:spTree>
    <p:extLst>
      <p:ext uri="{BB962C8B-B14F-4D97-AF65-F5344CB8AC3E}">
        <p14:creationId xmlns:p14="http://schemas.microsoft.com/office/powerpoint/2010/main" val="3743699329"/>
      </p:ext>
    </p:extLst>
  </p:cSld>
  <p:clrMapOvr>
    <a:masterClrMapping/>
  </p:clrMapOvr>
  <p:transition spd="med">
    <p:wipe dir="r"/>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857500"/>
            <a:ext cx="8229600" cy="1143000"/>
          </a:xfrm>
        </p:spPr>
        <p:txBody>
          <a:bodyPr/>
          <a:lstStyle/>
          <a:p>
            <a:pPr algn="ctr"/>
            <a:r>
              <a:rPr lang="en-US" dirty="0"/>
              <a:t>Agile Frameworks</a:t>
            </a:r>
          </a:p>
        </p:txBody>
      </p:sp>
      <p:sp>
        <p:nvSpPr>
          <p:cNvPr id="5" name="Slide Number Placeholder 4"/>
          <p:cNvSpPr>
            <a:spLocks noGrp="1"/>
          </p:cNvSpPr>
          <p:nvPr>
            <p:ph type="sldNum" sz="quarter" idx="12"/>
          </p:nvPr>
        </p:nvSpPr>
        <p:spPr/>
        <p:txBody>
          <a:bodyPr/>
          <a:lstStyle/>
          <a:p>
            <a:pPr>
              <a:defRPr/>
            </a:pPr>
            <a:fld id="{EAB5BBF0-B782-3644-AFE1-10103AC25370}" type="slidenum">
              <a:rPr lang="en-US" smtClean="0"/>
              <a:pPr>
                <a:defRPr/>
              </a:pPr>
              <a:t>14</a:t>
            </a:fld>
            <a:endParaRPr lang="en-US"/>
          </a:p>
        </p:txBody>
      </p:sp>
    </p:spTree>
    <p:extLst>
      <p:ext uri="{BB962C8B-B14F-4D97-AF65-F5344CB8AC3E}">
        <p14:creationId xmlns:p14="http://schemas.microsoft.com/office/powerpoint/2010/main" val="2013893865"/>
      </p:ext>
    </p:extLst>
  </p:cSld>
  <p:clrMapOvr>
    <a:masterClrMapping/>
  </p:clrMapOvr>
  <p:transition spd="med">
    <p:wipe dir="r"/>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7D16D7D8-7068-EA9B-5274-73789D6E3E59}"/>
              </a:ext>
            </a:extLst>
          </p:cNvPr>
          <p:cNvSpPr>
            <a:spLocks noGrp="1"/>
          </p:cNvSpPr>
          <p:nvPr>
            <p:ph type="title"/>
          </p:nvPr>
        </p:nvSpPr>
        <p:spPr/>
        <p:txBody>
          <a:bodyPr/>
          <a:lstStyle/>
          <a:p>
            <a:r>
              <a:rPr lang="en-US" dirty="0"/>
              <a:t>How to apply Agile mindset</a:t>
            </a:r>
          </a:p>
        </p:txBody>
      </p:sp>
      <p:sp>
        <p:nvSpPr>
          <p:cNvPr id="3" name="Content Placeholder 2">
            <a:extLst>
              <a:ext uri="{FF2B5EF4-FFF2-40B4-BE49-F238E27FC236}">
                <a16:creationId xmlns:a16="http://schemas.microsoft.com/office/drawing/2014/main" xmlns="" id="{ECC388DE-639B-86FC-C980-293D97C8C1E5}"/>
              </a:ext>
            </a:extLst>
          </p:cNvPr>
          <p:cNvSpPr>
            <a:spLocks noGrp="1"/>
          </p:cNvSpPr>
          <p:nvPr>
            <p:ph idx="1"/>
          </p:nvPr>
        </p:nvSpPr>
        <p:spPr/>
        <p:txBody>
          <a:bodyPr/>
          <a:lstStyle/>
          <a:p>
            <a:endParaRPr lang="en-US"/>
          </a:p>
        </p:txBody>
      </p:sp>
      <p:sp>
        <p:nvSpPr>
          <p:cNvPr id="6" name="Slide Number Placeholder 5">
            <a:extLst>
              <a:ext uri="{FF2B5EF4-FFF2-40B4-BE49-F238E27FC236}">
                <a16:creationId xmlns:a16="http://schemas.microsoft.com/office/drawing/2014/main" xmlns="" id="{973F01C4-634A-CC32-8F0D-62E2EE61500B}"/>
              </a:ext>
            </a:extLst>
          </p:cNvPr>
          <p:cNvSpPr>
            <a:spLocks noGrp="1"/>
          </p:cNvSpPr>
          <p:nvPr>
            <p:ph type="sldNum" sz="quarter" idx="12"/>
          </p:nvPr>
        </p:nvSpPr>
        <p:spPr/>
        <p:txBody>
          <a:bodyPr/>
          <a:lstStyle/>
          <a:p>
            <a:pPr>
              <a:defRPr/>
            </a:pPr>
            <a:fld id="{EAB5BBF0-B782-3644-AFE1-10103AC25370}" type="slidenum">
              <a:rPr lang="en-US" smtClean="0"/>
              <a:pPr>
                <a:defRPr/>
              </a:pPr>
              <a:t>15</a:t>
            </a:fld>
            <a:endParaRPr lang="en-US"/>
          </a:p>
        </p:txBody>
      </p:sp>
      <p:pic>
        <p:nvPicPr>
          <p:cNvPr id="8" name="Picture 7">
            <a:extLst>
              <a:ext uri="{FF2B5EF4-FFF2-40B4-BE49-F238E27FC236}">
                <a16:creationId xmlns:a16="http://schemas.microsoft.com/office/drawing/2014/main" xmlns="" id="{582C3B66-3A76-5156-22BC-D8B28A0F221E}"/>
              </a:ext>
            </a:extLst>
          </p:cNvPr>
          <p:cNvPicPr>
            <a:picLocks noChangeAspect="1"/>
          </p:cNvPicPr>
          <p:nvPr/>
        </p:nvPicPr>
        <p:blipFill>
          <a:blip r:embed="rId2"/>
          <a:stretch>
            <a:fillRect/>
          </a:stretch>
        </p:blipFill>
        <p:spPr>
          <a:xfrm>
            <a:off x="457200" y="1600200"/>
            <a:ext cx="8229600" cy="4756150"/>
          </a:xfrm>
          <a:prstGeom prst="rect">
            <a:avLst/>
          </a:prstGeom>
        </p:spPr>
      </p:pic>
    </p:spTree>
    <p:extLst>
      <p:ext uri="{BB962C8B-B14F-4D97-AF65-F5344CB8AC3E}">
        <p14:creationId xmlns:p14="http://schemas.microsoft.com/office/powerpoint/2010/main" val="3355443129"/>
      </p:ext>
    </p:extLst>
  </p:cSld>
  <p:clrMapOvr>
    <a:masterClrMapping/>
  </p:clrMapOvr>
  <p:transition spd="med">
    <p:wipe dir="r"/>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68386" name="Rectangle 2"/>
          <p:cNvSpPr>
            <a:spLocks noGrp="1" noChangeArrowheads="1"/>
          </p:cNvSpPr>
          <p:nvPr>
            <p:ph type="title"/>
          </p:nvPr>
        </p:nvSpPr>
        <p:spPr/>
        <p:txBody>
          <a:bodyPr/>
          <a:lstStyle/>
          <a:p>
            <a:r>
              <a:rPr lang="en-US"/>
              <a:t>Extreme programming</a:t>
            </a:r>
          </a:p>
        </p:txBody>
      </p:sp>
      <p:sp>
        <p:nvSpPr>
          <p:cNvPr id="1168387" name="Rectangle 3"/>
          <p:cNvSpPr>
            <a:spLocks noGrp="1" noChangeArrowheads="1"/>
          </p:cNvSpPr>
          <p:nvPr>
            <p:ph idx="1"/>
          </p:nvPr>
        </p:nvSpPr>
        <p:spPr/>
        <p:txBody>
          <a:bodyPr/>
          <a:lstStyle/>
          <a:p>
            <a:pPr>
              <a:lnSpc>
                <a:spcPct val="90000"/>
              </a:lnSpc>
            </a:pPr>
            <a:r>
              <a:rPr lang="en-US" dirty="0"/>
              <a:t>A very influential agile method, developed in 1996, that introduced a range of agile development techniques.</a:t>
            </a:r>
          </a:p>
          <a:p>
            <a:pPr>
              <a:lnSpc>
                <a:spcPct val="90000"/>
              </a:lnSpc>
            </a:pPr>
            <a:r>
              <a:rPr lang="en-US" dirty="0"/>
              <a:t>Extreme Programming (XP) takes an ‘extreme’ approach to iterative development. </a:t>
            </a:r>
          </a:p>
          <a:p>
            <a:pPr lvl="1">
              <a:lnSpc>
                <a:spcPct val="90000"/>
              </a:lnSpc>
            </a:pPr>
            <a:r>
              <a:rPr lang="en-US" dirty="0"/>
              <a:t>New versions may be built several times per day;</a:t>
            </a:r>
          </a:p>
          <a:p>
            <a:pPr lvl="1">
              <a:lnSpc>
                <a:spcPct val="90000"/>
              </a:lnSpc>
            </a:pPr>
            <a:r>
              <a:rPr lang="en-US" dirty="0"/>
              <a:t>Increments are delivered to customers every 2 weeks;</a:t>
            </a:r>
          </a:p>
          <a:p>
            <a:pPr lvl="1">
              <a:lnSpc>
                <a:spcPct val="90000"/>
              </a:lnSpc>
            </a:pPr>
            <a:r>
              <a:rPr lang="en-US" dirty="0"/>
              <a:t>All tests must be run for every build and the build is only accepted if tests run successfully.</a:t>
            </a:r>
          </a:p>
          <a:p>
            <a:pPr>
              <a:lnSpc>
                <a:spcPct val="90000"/>
              </a:lnSpc>
            </a:pPr>
            <a:endParaRPr lang="en-US" dirty="0"/>
          </a:p>
        </p:txBody>
      </p:sp>
      <p:sp>
        <p:nvSpPr>
          <p:cNvPr id="4" name="Slide Number Placeholder 3"/>
          <p:cNvSpPr>
            <a:spLocks noGrp="1"/>
          </p:cNvSpPr>
          <p:nvPr>
            <p:ph type="sldNum" sz="quarter" idx="12"/>
          </p:nvPr>
        </p:nvSpPr>
        <p:spPr/>
        <p:txBody>
          <a:bodyPr/>
          <a:lstStyle/>
          <a:p>
            <a:pPr>
              <a:defRPr/>
            </a:pPr>
            <a:fld id="{EAB5BBF0-B782-3644-AFE1-10103AC25370}" type="slidenum">
              <a:rPr lang="en-US" smtClean="0"/>
              <a:pPr>
                <a:defRPr/>
              </a:pPr>
              <a:t>16</a:t>
            </a:fld>
            <a:endParaRPr lang="en-US"/>
          </a:p>
        </p:txBody>
      </p:sp>
    </p:spTree>
  </p:cSld>
  <p:clrMapOvr>
    <a:masterClrMapping/>
  </p:clrMapOvr>
  <p:transition spd="med">
    <p:wipe dir="r"/>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886E5739-C7E2-F88D-896C-1FFFD807F271}"/>
              </a:ext>
            </a:extLst>
          </p:cNvPr>
          <p:cNvSpPr>
            <a:spLocks noGrp="1"/>
          </p:cNvSpPr>
          <p:nvPr>
            <p:ph type="title"/>
          </p:nvPr>
        </p:nvSpPr>
        <p:spPr/>
        <p:txBody>
          <a:bodyPr/>
          <a:lstStyle/>
          <a:p>
            <a:r>
              <a:rPr lang="en-US" dirty="0"/>
              <a:t>XP</a:t>
            </a:r>
          </a:p>
        </p:txBody>
      </p:sp>
      <p:sp>
        <p:nvSpPr>
          <p:cNvPr id="6" name="Slide Number Placeholder 5">
            <a:extLst>
              <a:ext uri="{FF2B5EF4-FFF2-40B4-BE49-F238E27FC236}">
                <a16:creationId xmlns:a16="http://schemas.microsoft.com/office/drawing/2014/main" xmlns="" id="{1EF91885-721E-65BC-8FDF-7BC235798A85}"/>
              </a:ext>
            </a:extLst>
          </p:cNvPr>
          <p:cNvSpPr>
            <a:spLocks noGrp="1"/>
          </p:cNvSpPr>
          <p:nvPr>
            <p:ph type="sldNum" sz="quarter" idx="12"/>
          </p:nvPr>
        </p:nvSpPr>
        <p:spPr/>
        <p:txBody>
          <a:bodyPr/>
          <a:lstStyle/>
          <a:p>
            <a:pPr>
              <a:defRPr/>
            </a:pPr>
            <a:fld id="{EAB5BBF0-B782-3644-AFE1-10103AC25370}" type="slidenum">
              <a:rPr lang="en-US" smtClean="0"/>
              <a:pPr>
                <a:defRPr/>
              </a:pPr>
              <a:t>17</a:t>
            </a:fld>
            <a:endParaRPr lang="en-US"/>
          </a:p>
        </p:txBody>
      </p:sp>
      <p:pic>
        <p:nvPicPr>
          <p:cNvPr id="8" name="Picture 7">
            <a:extLst>
              <a:ext uri="{FF2B5EF4-FFF2-40B4-BE49-F238E27FC236}">
                <a16:creationId xmlns:a16="http://schemas.microsoft.com/office/drawing/2014/main" xmlns="" id="{CEC5EF7C-B13B-74B3-7ECE-0DC362FC395C}"/>
              </a:ext>
            </a:extLst>
          </p:cNvPr>
          <p:cNvPicPr>
            <a:picLocks noChangeAspect="1"/>
          </p:cNvPicPr>
          <p:nvPr/>
        </p:nvPicPr>
        <p:blipFill>
          <a:blip r:embed="rId2"/>
          <a:stretch>
            <a:fillRect/>
          </a:stretch>
        </p:blipFill>
        <p:spPr>
          <a:xfrm>
            <a:off x="738963" y="1712110"/>
            <a:ext cx="7666074" cy="4528076"/>
          </a:xfrm>
          <a:prstGeom prst="rect">
            <a:avLst/>
          </a:prstGeom>
        </p:spPr>
      </p:pic>
      <p:pic>
        <p:nvPicPr>
          <p:cNvPr id="9" name="Picture 8">
            <a:extLst>
              <a:ext uri="{FF2B5EF4-FFF2-40B4-BE49-F238E27FC236}">
                <a16:creationId xmlns:a16="http://schemas.microsoft.com/office/drawing/2014/main" xmlns="" id="{89EAE715-1C91-B000-11D4-12FFF482863F}"/>
              </a:ext>
            </a:extLst>
          </p:cNvPr>
          <p:cNvPicPr>
            <a:picLocks noChangeAspect="1"/>
          </p:cNvPicPr>
          <p:nvPr/>
        </p:nvPicPr>
        <p:blipFill>
          <a:blip r:embed="rId3"/>
          <a:stretch>
            <a:fillRect/>
          </a:stretch>
        </p:blipFill>
        <p:spPr>
          <a:xfrm>
            <a:off x="7620000" y="1595946"/>
            <a:ext cx="969348" cy="1351289"/>
          </a:xfrm>
          <a:prstGeom prst="rect">
            <a:avLst/>
          </a:prstGeom>
        </p:spPr>
      </p:pic>
    </p:spTree>
    <p:extLst>
      <p:ext uri="{BB962C8B-B14F-4D97-AF65-F5344CB8AC3E}">
        <p14:creationId xmlns:p14="http://schemas.microsoft.com/office/powerpoint/2010/main" val="455550715"/>
      </p:ext>
    </p:extLst>
  </p:cSld>
  <p:clrMapOvr>
    <a:masterClrMapping/>
  </p:clrMapOvr>
  <p:transition spd="med">
    <p:wipe dir="r"/>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E0A23D54-4A1D-CA82-F902-2F1CE270CF3E}"/>
              </a:ext>
            </a:extLst>
          </p:cNvPr>
          <p:cNvSpPr>
            <a:spLocks noGrp="1"/>
          </p:cNvSpPr>
          <p:nvPr>
            <p:ph type="title"/>
          </p:nvPr>
        </p:nvSpPr>
        <p:spPr/>
        <p:txBody>
          <a:bodyPr/>
          <a:lstStyle/>
          <a:p>
            <a:r>
              <a:rPr lang="en-US" dirty="0"/>
              <a:t>XP</a:t>
            </a:r>
          </a:p>
        </p:txBody>
      </p:sp>
      <p:sp>
        <p:nvSpPr>
          <p:cNvPr id="6" name="Slide Number Placeholder 5">
            <a:extLst>
              <a:ext uri="{FF2B5EF4-FFF2-40B4-BE49-F238E27FC236}">
                <a16:creationId xmlns:a16="http://schemas.microsoft.com/office/drawing/2014/main" xmlns="" id="{DFBA5CF9-3CFE-199E-D618-9F62FC0132D4}"/>
              </a:ext>
            </a:extLst>
          </p:cNvPr>
          <p:cNvSpPr>
            <a:spLocks noGrp="1"/>
          </p:cNvSpPr>
          <p:nvPr>
            <p:ph type="sldNum" sz="quarter" idx="12"/>
          </p:nvPr>
        </p:nvSpPr>
        <p:spPr/>
        <p:txBody>
          <a:bodyPr/>
          <a:lstStyle/>
          <a:p>
            <a:pPr>
              <a:defRPr/>
            </a:pPr>
            <a:fld id="{EAB5BBF0-B782-3644-AFE1-10103AC25370}" type="slidenum">
              <a:rPr lang="en-US" smtClean="0"/>
              <a:pPr>
                <a:defRPr/>
              </a:pPr>
              <a:t>18</a:t>
            </a:fld>
            <a:endParaRPr lang="en-US"/>
          </a:p>
        </p:txBody>
      </p:sp>
      <p:pic>
        <p:nvPicPr>
          <p:cNvPr id="8" name="Picture 7">
            <a:extLst>
              <a:ext uri="{FF2B5EF4-FFF2-40B4-BE49-F238E27FC236}">
                <a16:creationId xmlns:a16="http://schemas.microsoft.com/office/drawing/2014/main" xmlns="" id="{23E0E13B-28EB-3150-0DBD-0390B25149EB}"/>
              </a:ext>
            </a:extLst>
          </p:cNvPr>
          <p:cNvPicPr>
            <a:picLocks noChangeAspect="1"/>
          </p:cNvPicPr>
          <p:nvPr/>
        </p:nvPicPr>
        <p:blipFill>
          <a:blip r:embed="rId2"/>
          <a:stretch>
            <a:fillRect/>
          </a:stretch>
        </p:blipFill>
        <p:spPr>
          <a:xfrm>
            <a:off x="1020726" y="1977341"/>
            <a:ext cx="6858000" cy="3771679"/>
          </a:xfrm>
          <a:prstGeom prst="rect">
            <a:avLst/>
          </a:prstGeom>
        </p:spPr>
      </p:pic>
    </p:spTree>
    <p:extLst>
      <p:ext uri="{BB962C8B-B14F-4D97-AF65-F5344CB8AC3E}">
        <p14:creationId xmlns:p14="http://schemas.microsoft.com/office/powerpoint/2010/main" val="3030138102"/>
      </p:ext>
    </p:extLst>
  </p:cSld>
  <p:clrMapOvr>
    <a:masterClrMapping/>
  </p:clrMapOvr>
  <p:transition spd="med">
    <p:wipe dir="r"/>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Title 1"/>
          <p:cNvSpPr>
            <a:spLocks noGrp="1"/>
          </p:cNvSpPr>
          <p:nvPr>
            <p:ph type="title"/>
          </p:nvPr>
        </p:nvSpPr>
        <p:spPr/>
        <p:txBody>
          <a:bodyPr/>
          <a:lstStyle/>
          <a:p>
            <a:r>
              <a:rPr lang="en-US" dirty="0"/>
              <a:t>The extreme programming release cycle</a:t>
            </a:r>
            <a:r>
              <a:rPr lang="en-GB" dirty="0"/>
              <a:t> </a:t>
            </a:r>
            <a:endParaRPr lang="en-US" dirty="0"/>
          </a:p>
        </p:txBody>
      </p:sp>
      <p:sp>
        <p:nvSpPr>
          <p:cNvPr id="6" name="Footer Placeholder 5"/>
          <p:cNvSpPr>
            <a:spLocks noGrp="1"/>
          </p:cNvSpPr>
          <p:nvPr>
            <p:ph type="ftr" sz="quarter" idx="11"/>
          </p:nvPr>
        </p:nvSpPr>
        <p:spPr/>
        <p:txBody>
          <a:bodyPr/>
          <a:lstStyle/>
          <a:p>
            <a:pPr>
              <a:defRPr/>
            </a:pPr>
            <a:r>
              <a:rPr lang="en-US"/>
              <a:t>Chapter 3 Agile Software Development</a:t>
            </a:r>
          </a:p>
        </p:txBody>
      </p:sp>
      <p:sp>
        <p:nvSpPr>
          <p:cNvPr id="5" name="Slide Number Placeholder 4"/>
          <p:cNvSpPr>
            <a:spLocks noGrp="1"/>
          </p:cNvSpPr>
          <p:nvPr>
            <p:ph type="sldNum" sz="quarter" idx="12"/>
          </p:nvPr>
        </p:nvSpPr>
        <p:spPr/>
        <p:txBody>
          <a:bodyPr/>
          <a:lstStyle/>
          <a:p>
            <a:pPr>
              <a:defRPr/>
            </a:pPr>
            <a:fld id="{EAB5BBF0-B782-3644-AFE1-10103AC25370}" type="slidenum">
              <a:rPr lang="en-US" smtClean="0"/>
              <a:pPr>
                <a:defRPr/>
              </a:pPr>
              <a:t>19</a:t>
            </a:fld>
            <a:endParaRPr lang="en-US"/>
          </a:p>
        </p:txBody>
      </p:sp>
      <p:pic>
        <p:nvPicPr>
          <p:cNvPr id="4" name="Picture 3" descr="3.3-XP-ReleaseCycle.eps"/>
          <p:cNvPicPr>
            <a:picLocks noChangeAspect="1"/>
          </p:cNvPicPr>
          <p:nvPr/>
        </p:nvPicPr>
        <p:blipFill>
          <a:blip r:embed="rId2"/>
          <a:stretch>
            <a:fillRect/>
          </a:stretch>
        </p:blipFill>
        <p:spPr>
          <a:xfrm>
            <a:off x="1192427" y="2372086"/>
            <a:ext cx="6558005" cy="2856274"/>
          </a:xfrm>
          <a:prstGeom prst="rect">
            <a:avLst/>
          </a:prstGeom>
        </p:spPr>
      </p:pic>
    </p:spTree>
  </p:cSld>
  <p:clrMapOvr>
    <a:masterClrMapping/>
  </p:clrMapOvr>
  <p:transition spd="med">
    <p:wipe dir="r"/>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Rapid software development</a:t>
            </a:r>
          </a:p>
        </p:txBody>
      </p:sp>
      <p:sp>
        <p:nvSpPr>
          <p:cNvPr id="3" name="Content Placeholder 2"/>
          <p:cNvSpPr>
            <a:spLocks noGrp="1"/>
          </p:cNvSpPr>
          <p:nvPr>
            <p:ph idx="1"/>
          </p:nvPr>
        </p:nvSpPr>
        <p:spPr>
          <a:xfrm>
            <a:off x="457200" y="1600200"/>
            <a:ext cx="8407400" cy="4525963"/>
          </a:xfrm>
        </p:spPr>
        <p:txBody>
          <a:bodyPr/>
          <a:lstStyle/>
          <a:p>
            <a:r>
              <a:rPr lang="en-US" dirty="0"/>
              <a:t>Rapid development and delivery is now often the most important requirement for software systems.</a:t>
            </a:r>
          </a:p>
          <a:p>
            <a:pPr lvl="1"/>
            <a:r>
              <a:rPr lang="en-US" dirty="0"/>
              <a:t>Businesses operate in a fast-changing requirement, and it is practically impossible to produce a set of stable software requirements.</a:t>
            </a:r>
          </a:p>
          <a:p>
            <a:pPr lvl="1"/>
            <a:r>
              <a:rPr lang="en-US" dirty="0"/>
              <a:t>Software has to evolve quickly to reflect changing business needs.</a:t>
            </a:r>
          </a:p>
          <a:p>
            <a:r>
              <a:rPr lang="en-US" dirty="0">
                <a:solidFill>
                  <a:srgbClr val="FF0000"/>
                </a:solidFill>
              </a:rPr>
              <a:t>Plan-driven development</a:t>
            </a:r>
            <a:r>
              <a:rPr lang="en-US" dirty="0"/>
              <a:t> is essential for some types of systems but does not meet these business needs.</a:t>
            </a:r>
          </a:p>
          <a:p>
            <a:r>
              <a:rPr lang="en-US" dirty="0">
                <a:solidFill>
                  <a:srgbClr val="FF0000"/>
                </a:solidFill>
              </a:rPr>
              <a:t>Agile development methods</a:t>
            </a:r>
            <a:r>
              <a:rPr lang="en-US" dirty="0"/>
              <a:t> emerged in the late 1990s whose aim was to radically reduce the delivery time for working software systems.</a:t>
            </a:r>
          </a:p>
        </p:txBody>
      </p:sp>
      <p:sp>
        <p:nvSpPr>
          <p:cNvPr id="5" name="Footer Placeholder 4"/>
          <p:cNvSpPr>
            <a:spLocks noGrp="1"/>
          </p:cNvSpPr>
          <p:nvPr>
            <p:ph type="ftr" sz="quarter" idx="11"/>
          </p:nvPr>
        </p:nvSpPr>
        <p:spPr/>
        <p:txBody>
          <a:bodyPr/>
          <a:lstStyle/>
          <a:p>
            <a:pPr>
              <a:defRPr/>
            </a:pPr>
            <a:r>
              <a:rPr lang="en-US"/>
              <a:t>Chapter 3 Agile Software Development</a:t>
            </a:r>
          </a:p>
        </p:txBody>
      </p:sp>
      <p:sp>
        <p:nvSpPr>
          <p:cNvPr id="4" name="Slide Number Placeholder 3"/>
          <p:cNvSpPr>
            <a:spLocks noGrp="1"/>
          </p:cNvSpPr>
          <p:nvPr>
            <p:ph type="sldNum" sz="quarter" idx="12"/>
          </p:nvPr>
        </p:nvSpPr>
        <p:spPr/>
        <p:txBody>
          <a:bodyPr/>
          <a:lstStyle/>
          <a:p>
            <a:pPr>
              <a:defRPr/>
            </a:pPr>
            <a:fld id="{EAB5BBF0-B782-3644-AFE1-10103AC25370}" type="slidenum">
              <a:rPr lang="en-US" smtClean="0"/>
              <a:pPr>
                <a:defRPr/>
              </a:pPr>
              <a:t>2</a:t>
            </a:fld>
            <a:endParaRPr lang="en-US"/>
          </a:p>
        </p:txBody>
      </p:sp>
    </p:spTree>
  </p:cSld>
  <p:clrMapOvr>
    <a:masterClrMapping/>
  </p:clrMapOvr>
  <p:transition spd="med">
    <p:wipe dir="r"/>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Title 1"/>
          <p:cNvSpPr>
            <a:spLocks noGrp="1"/>
          </p:cNvSpPr>
          <p:nvPr>
            <p:ph type="title"/>
          </p:nvPr>
        </p:nvSpPr>
        <p:spPr/>
        <p:txBody>
          <a:bodyPr/>
          <a:lstStyle/>
          <a:p>
            <a:r>
              <a:rPr lang="en-US" dirty="0"/>
              <a:t>Extreme programming practices (a)</a:t>
            </a:r>
            <a:r>
              <a:rPr lang="en-GB" dirty="0"/>
              <a:t> </a:t>
            </a:r>
            <a:endParaRPr lang="en-US" dirty="0"/>
          </a:p>
        </p:txBody>
      </p:sp>
      <p:sp>
        <p:nvSpPr>
          <p:cNvPr id="5" name="Slide Number Placeholder 4"/>
          <p:cNvSpPr>
            <a:spLocks noGrp="1"/>
          </p:cNvSpPr>
          <p:nvPr>
            <p:ph type="sldNum" sz="quarter" idx="12"/>
          </p:nvPr>
        </p:nvSpPr>
        <p:spPr/>
        <p:txBody>
          <a:bodyPr/>
          <a:lstStyle/>
          <a:p>
            <a:pPr>
              <a:defRPr/>
            </a:pPr>
            <a:fld id="{EAB5BBF0-B782-3644-AFE1-10103AC25370}" type="slidenum">
              <a:rPr lang="en-US" smtClean="0"/>
              <a:pPr>
                <a:defRPr/>
              </a:pPr>
              <a:t>20</a:t>
            </a:fld>
            <a:endParaRPr lang="en-US"/>
          </a:p>
        </p:txBody>
      </p:sp>
      <p:graphicFrame>
        <p:nvGraphicFramePr>
          <p:cNvPr id="4" name="Table 3"/>
          <p:cNvGraphicFramePr>
            <a:graphicFrameLocks noGrp="1"/>
          </p:cNvGraphicFramePr>
          <p:nvPr/>
        </p:nvGraphicFramePr>
        <p:xfrm>
          <a:off x="457200" y="1580272"/>
          <a:ext cx="8325364" cy="4826016"/>
        </p:xfrm>
        <a:graphic>
          <a:graphicData uri="http://schemas.openxmlformats.org/drawingml/2006/table">
            <a:tbl>
              <a:tblPr/>
              <a:tblGrid>
                <a:gridCol w="2359628">
                  <a:extLst>
                    <a:ext uri="{9D8B030D-6E8A-4147-A177-3AD203B41FA5}">
                      <a16:colId xmlns:a16="http://schemas.microsoft.com/office/drawing/2014/main" xmlns="" val="20000"/>
                    </a:ext>
                  </a:extLst>
                </a:gridCol>
                <a:gridCol w="5965736">
                  <a:extLst>
                    <a:ext uri="{9D8B030D-6E8A-4147-A177-3AD203B41FA5}">
                      <a16:colId xmlns:a16="http://schemas.microsoft.com/office/drawing/2014/main" xmlns="" val="20001"/>
                    </a:ext>
                  </a:extLst>
                </a:gridCol>
              </a:tblGrid>
              <a:tr h="471672">
                <a:tc>
                  <a:txBody>
                    <a:bodyPr/>
                    <a:lstStyle/>
                    <a:p>
                      <a:pPr marL="0" marR="0" lvl="0" indent="0" algn="just" defTabSz="457200" rtl="0" eaLnBrk="1" fontAlgn="base" latinLnBrk="0" hangingPunct="1">
                        <a:lnSpc>
                          <a:spcPct val="100000"/>
                        </a:lnSpc>
                        <a:spcBef>
                          <a:spcPct val="0"/>
                        </a:spcBef>
                        <a:spcAft>
                          <a:spcPct val="0"/>
                        </a:spcAft>
                        <a:buClrTx/>
                        <a:buSzTx/>
                        <a:buFontTx/>
                        <a:buNone/>
                        <a:tabLst/>
                      </a:pPr>
                      <a:r>
                        <a:rPr kumimoji="0" lang="en-GB" sz="1600" b="1" i="0" u="none" strike="noStrike" cap="none" normalizeH="0" baseline="0" dirty="0">
                          <a:ln>
                            <a:noFill/>
                          </a:ln>
                          <a:solidFill>
                            <a:srgbClr val="000000"/>
                          </a:solidFill>
                          <a:effectLst/>
                          <a:latin typeface="Arial"/>
                          <a:ea typeface="Times New Roman" charset="0"/>
                          <a:cs typeface="Arial"/>
                        </a:rPr>
                        <a:t>Principle or practice</a:t>
                      </a:r>
                    </a:p>
                  </a:txBody>
                  <a:tcPr marL="73025" marR="73025" marT="91440" marB="91440"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38100" cap="flat" cmpd="sng" algn="ctr">
                      <a:solidFill>
                        <a:schemeClr val="bg1"/>
                      </a:solidFill>
                      <a:prstDash val="solid"/>
                      <a:round/>
                      <a:headEnd type="none" w="med" len="med"/>
                      <a:tailEnd type="none" w="med" len="med"/>
                    </a:lnB>
                    <a:lnTlToBr>
                      <a:noFill/>
                    </a:lnTlToBr>
                    <a:lnBlToTr>
                      <a:noFill/>
                    </a:lnBlToTr>
                    <a:solidFill>
                      <a:schemeClr val="accent1"/>
                    </a:solidFill>
                  </a:tcPr>
                </a:tc>
                <a:tc>
                  <a:txBody>
                    <a:bodyPr/>
                    <a:lstStyle/>
                    <a:p>
                      <a:pPr marL="0" marR="0" lvl="0" indent="0" algn="just" defTabSz="457200" rtl="0" eaLnBrk="1" fontAlgn="base" latinLnBrk="0" hangingPunct="1">
                        <a:lnSpc>
                          <a:spcPct val="100000"/>
                        </a:lnSpc>
                        <a:spcBef>
                          <a:spcPct val="0"/>
                        </a:spcBef>
                        <a:spcAft>
                          <a:spcPct val="0"/>
                        </a:spcAft>
                        <a:buClrTx/>
                        <a:buSzTx/>
                        <a:buFontTx/>
                        <a:buNone/>
                        <a:tabLst/>
                      </a:pPr>
                      <a:r>
                        <a:rPr kumimoji="0" lang="en-GB" sz="1600" b="1" i="0" u="none" strike="noStrike" cap="none" normalizeH="0" baseline="0" dirty="0">
                          <a:ln>
                            <a:noFill/>
                          </a:ln>
                          <a:solidFill>
                            <a:srgbClr val="000000"/>
                          </a:solidFill>
                          <a:effectLst/>
                          <a:latin typeface="Arial"/>
                          <a:ea typeface="Times New Roman" charset="0"/>
                          <a:cs typeface="Arial"/>
                        </a:rPr>
                        <a:t>Description</a:t>
                      </a:r>
                    </a:p>
                  </a:txBody>
                  <a:tcPr marL="73025" marR="73025" marT="91440" marB="91440"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38100" cap="flat" cmpd="sng" algn="ctr">
                      <a:solidFill>
                        <a:schemeClr val="bg1"/>
                      </a:solidFill>
                      <a:prstDash val="solid"/>
                      <a:round/>
                      <a:headEnd type="none" w="med" len="med"/>
                      <a:tailEnd type="none" w="med" len="med"/>
                    </a:lnB>
                    <a:lnTlToBr>
                      <a:noFill/>
                    </a:lnTlToBr>
                    <a:lnBlToTr>
                      <a:noFill/>
                    </a:lnBlToTr>
                    <a:solidFill>
                      <a:schemeClr val="accent1"/>
                    </a:solidFill>
                  </a:tcPr>
                </a:tc>
                <a:extLst>
                  <a:ext uri="{0D108BD9-81ED-4DB2-BD59-A6C34878D82A}">
                    <a16:rowId xmlns:a16="http://schemas.microsoft.com/office/drawing/2014/main" xmlns="" val="10000"/>
                  </a:ext>
                </a:extLst>
              </a:tr>
              <a:tr h="1173847">
                <a:tc>
                  <a:txBody>
                    <a:bodyPr/>
                    <a:lstStyle/>
                    <a:p>
                      <a:pPr marL="0" marR="0" lvl="0" indent="0" algn="just" defTabSz="457200" rtl="0" eaLnBrk="1" fontAlgn="base" latinLnBrk="0" hangingPunct="1">
                        <a:lnSpc>
                          <a:spcPct val="100000"/>
                        </a:lnSpc>
                        <a:spcBef>
                          <a:spcPct val="0"/>
                        </a:spcBef>
                        <a:spcAft>
                          <a:spcPct val="0"/>
                        </a:spcAft>
                        <a:buClrTx/>
                        <a:buSzTx/>
                        <a:buFontTx/>
                        <a:buNone/>
                        <a:tabLst/>
                      </a:pPr>
                      <a:r>
                        <a:rPr kumimoji="0" lang="en-GB" sz="1600" b="0" i="0" u="none" strike="noStrike" cap="none" normalizeH="0" baseline="0">
                          <a:ln>
                            <a:noFill/>
                          </a:ln>
                          <a:solidFill>
                            <a:srgbClr val="000000"/>
                          </a:solidFill>
                          <a:effectLst/>
                          <a:latin typeface="Arial"/>
                          <a:ea typeface="Times New Roman" charset="0"/>
                          <a:cs typeface="Arial"/>
                        </a:rPr>
                        <a:t>Incremental planning</a:t>
                      </a:r>
                    </a:p>
                  </a:txBody>
                  <a:tcPr marL="73025" marR="73025" marT="0" marB="91440"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D0D8E8"/>
                    </a:solidFill>
                  </a:tcPr>
                </a:tc>
                <a:tc>
                  <a:txBody>
                    <a:bodyPr/>
                    <a:lstStyle/>
                    <a:p>
                      <a:pPr marL="0" marR="0" lvl="0" indent="0" algn="just" defTabSz="457200" rtl="0" eaLnBrk="1" fontAlgn="base" latinLnBrk="0" hangingPunct="1">
                        <a:lnSpc>
                          <a:spcPct val="100000"/>
                        </a:lnSpc>
                        <a:spcBef>
                          <a:spcPct val="0"/>
                        </a:spcBef>
                        <a:spcAft>
                          <a:spcPct val="0"/>
                        </a:spcAft>
                        <a:buClrTx/>
                        <a:buSzTx/>
                        <a:buFontTx/>
                        <a:buNone/>
                        <a:tabLst/>
                      </a:pPr>
                      <a:r>
                        <a:rPr kumimoji="0" lang="en-GB" sz="1600" b="0" i="0" u="none" strike="noStrike" cap="none" normalizeH="0" baseline="0" dirty="0">
                          <a:ln>
                            <a:noFill/>
                          </a:ln>
                          <a:solidFill>
                            <a:srgbClr val="000000"/>
                          </a:solidFill>
                          <a:effectLst/>
                          <a:latin typeface="Arial"/>
                          <a:ea typeface="Times New Roman" charset="0"/>
                          <a:cs typeface="Arial"/>
                        </a:rPr>
                        <a:t>Requirements are recorded on story cards and the stories to be included in a release are determined by the time available and their relative priority. The developers break these stories into development ‘Tasks’. See Figures 3.5 and 3.6.</a:t>
                      </a:r>
                    </a:p>
                  </a:txBody>
                  <a:tcPr marL="73025" marR="73025" marT="0" marB="91440"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D0D8E8"/>
                    </a:solidFill>
                  </a:tcPr>
                </a:tc>
                <a:extLst>
                  <a:ext uri="{0D108BD9-81ED-4DB2-BD59-A6C34878D82A}">
                    <a16:rowId xmlns:a16="http://schemas.microsoft.com/office/drawing/2014/main" xmlns="" val="10001"/>
                  </a:ext>
                </a:extLst>
              </a:tr>
              <a:tr h="955457">
                <a:tc>
                  <a:txBody>
                    <a:bodyPr/>
                    <a:lstStyle/>
                    <a:p>
                      <a:pPr marL="0" marR="0" lvl="0" indent="0" algn="just" defTabSz="457200" rtl="0" eaLnBrk="1" fontAlgn="base" latinLnBrk="0" hangingPunct="1">
                        <a:lnSpc>
                          <a:spcPct val="100000"/>
                        </a:lnSpc>
                        <a:spcBef>
                          <a:spcPct val="0"/>
                        </a:spcBef>
                        <a:spcAft>
                          <a:spcPct val="0"/>
                        </a:spcAft>
                        <a:buClrTx/>
                        <a:buSzTx/>
                        <a:buFontTx/>
                        <a:buNone/>
                        <a:tabLst/>
                      </a:pPr>
                      <a:r>
                        <a:rPr kumimoji="0" lang="en-GB" sz="1600" b="0" i="0" u="none" strike="noStrike" cap="none" normalizeH="0" baseline="0">
                          <a:ln>
                            <a:noFill/>
                          </a:ln>
                          <a:solidFill>
                            <a:srgbClr val="000000"/>
                          </a:solidFill>
                          <a:effectLst/>
                          <a:latin typeface="Arial"/>
                          <a:ea typeface="Times New Roman" charset="0"/>
                          <a:cs typeface="Arial"/>
                        </a:rPr>
                        <a:t>Small releases</a:t>
                      </a:r>
                    </a:p>
                  </a:txBody>
                  <a:tcPr marL="73025" marR="73025" marT="0" marB="91440"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9EDF4"/>
                    </a:solidFill>
                  </a:tcPr>
                </a:tc>
                <a:tc>
                  <a:txBody>
                    <a:bodyPr/>
                    <a:lstStyle/>
                    <a:p>
                      <a:pPr marL="0" marR="0" lvl="0" indent="0" algn="just" defTabSz="457200" rtl="0" eaLnBrk="1" fontAlgn="base" latinLnBrk="0" hangingPunct="1">
                        <a:lnSpc>
                          <a:spcPct val="100000"/>
                        </a:lnSpc>
                        <a:spcBef>
                          <a:spcPct val="0"/>
                        </a:spcBef>
                        <a:spcAft>
                          <a:spcPct val="0"/>
                        </a:spcAft>
                        <a:buClrTx/>
                        <a:buSzTx/>
                        <a:buFontTx/>
                        <a:buNone/>
                        <a:tabLst/>
                      </a:pPr>
                      <a:r>
                        <a:rPr kumimoji="0" lang="en-GB" sz="1600" b="0" i="0" u="none" strike="noStrike" cap="none" normalizeH="0" baseline="0" dirty="0">
                          <a:ln>
                            <a:noFill/>
                          </a:ln>
                          <a:solidFill>
                            <a:srgbClr val="000000"/>
                          </a:solidFill>
                          <a:effectLst/>
                          <a:latin typeface="Arial"/>
                          <a:ea typeface="Times New Roman" charset="0"/>
                          <a:cs typeface="Arial"/>
                        </a:rPr>
                        <a:t>The minimal useful set of functionality that provides business value is developed first. Releases of the system are frequent and incrementally add functionality to the first release.</a:t>
                      </a:r>
                    </a:p>
                  </a:txBody>
                  <a:tcPr marL="73025" marR="73025" marT="0" marB="91440"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9EDF4"/>
                    </a:solidFill>
                  </a:tcPr>
                </a:tc>
                <a:extLst>
                  <a:ext uri="{0D108BD9-81ED-4DB2-BD59-A6C34878D82A}">
                    <a16:rowId xmlns:a16="http://schemas.microsoft.com/office/drawing/2014/main" xmlns="" val="10002"/>
                  </a:ext>
                </a:extLst>
              </a:tr>
              <a:tr h="518676">
                <a:tc>
                  <a:txBody>
                    <a:bodyPr/>
                    <a:lstStyle/>
                    <a:p>
                      <a:pPr marL="0" marR="0" lvl="0" indent="0" algn="just" defTabSz="457200" rtl="0" eaLnBrk="1" fontAlgn="base" latinLnBrk="0" hangingPunct="1">
                        <a:lnSpc>
                          <a:spcPct val="100000"/>
                        </a:lnSpc>
                        <a:spcBef>
                          <a:spcPct val="0"/>
                        </a:spcBef>
                        <a:spcAft>
                          <a:spcPct val="0"/>
                        </a:spcAft>
                        <a:buClrTx/>
                        <a:buSzTx/>
                        <a:buFontTx/>
                        <a:buNone/>
                        <a:tabLst/>
                      </a:pPr>
                      <a:r>
                        <a:rPr kumimoji="0" lang="en-GB" sz="1600" b="0" i="0" u="none" strike="noStrike" cap="none" normalizeH="0" baseline="0">
                          <a:ln>
                            <a:noFill/>
                          </a:ln>
                          <a:solidFill>
                            <a:srgbClr val="000000"/>
                          </a:solidFill>
                          <a:effectLst/>
                          <a:latin typeface="Arial"/>
                          <a:ea typeface="Times New Roman" charset="0"/>
                          <a:cs typeface="Arial"/>
                        </a:rPr>
                        <a:t>Simple design </a:t>
                      </a:r>
                    </a:p>
                  </a:txBody>
                  <a:tcPr marL="73025" marR="73025" marT="0" marB="91440"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D0D8E8"/>
                    </a:solidFill>
                  </a:tcPr>
                </a:tc>
                <a:tc>
                  <a:txBody>
                    <a:bodyPr/>
                    <a:lstStyle/>
                    <a:p>
                      <a:pPr marL="0" marR="0" lvl="0" indent="0" algn="just" defTabSz="457200" rtl="0" eaLnBrk="1" fontAlgn="base" latinLnBrk="0" hangingPunct="1">
                        <a:lnSpc>
                          <a:spcPct val="100000"/>
                        </a:lnSpc>
                        <a:spcBef>
                          <a:spcPct val="0"/>
                        </a:spcBef>
                        <a:spcAft>
                          <a:spcPct val="0"/>
                        </a:spcAft>
                        <a:buClrTx/>
                        <a:buSzTx/>
                        <a:buFontTx/>
                        <a:buNone/>
                        <a:tabLst/>
                      </a:pPr>
                      <a:r>
                        <a:rPr kumimoji="0" lang="en-GB" sz="1600" b="0" i="0" u="none" strike="noStrike" cap="none" normalizeH="0" baseline="0" dirty="0">
                          <a:ln>
                            <a:noFill/>
                          </a:ln>
                          <a:solidFill>
                            <a:srgbClr val="000000"/>
                          </a:solidFill>
                          <a:effectLst/>
                          <a:latin typeface="Arial"/>
                          <a:ea typeface="Times New Roman" charset="0"/>
                          <a:cs typeface="Arial"/>
                        </a:rPr>
                        <a:t>Enough design is carried out to meet the current requirements and no more.</a:t>
                      </a:r>
                    </a:p>
                  </a:txBody>
                  <a:tcPr marL="73025" marR="73025" marT="0" marB="91440"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D0D8E8"/>
                    </a:solidFill>
                  </a:tcPr>
                </a:tc>
                <a:extLst>
                  <a:ext uri="{0D108BD9-81ED-4DB2-BD59-A6C34878D82A}">
                    <a16:rowId xmlns:a16="http://schemas.microsoft.com/office/drawing/2014/main" xmlns="" val="10003"/>
                  </a:ext>
                </a:extLst>
              </a:tr>
              <a:tr h="737067">
                <a:tc>
                  <a:txBody>
                    <a:bodyPr/>
                    <a:lstStyle/>
                    <a:p>
                      <a:pPr marL="0" marR="0" lvl="0" indent="0" algn="just" defTabSz="457200" rtl="0" eaLnBrk="1" fontAlgn="base" latinLnBrk="0" hangingPunct="1">
                        <a:lnSpc>
                          <a:spcPct val="100000"/>
                        </a:lnSpc>
                        <a:spcBef>
                          <a:spcPct val="0"/>
                        </a:spcBef>
                        <a:spcAft>
                          <a:spcPct val="0"/>
                        </a:spcAft>
                        <a:buClrTx/>
                        <a:buSzTx/>
                        <a:buFontTx/>
                        <a:buNone/>
                        <a:tabLst/>
                      </a:pPr>
                      <a:r>
                        <a:rPr kumimoji="0" lang="en-GB" sz="1600" b="0" i="0" u="none" strike="noStrike" cap="none" normalizeH="0" baseline="0">
                          <a:ln>
                            <a:noFill/>
                          </a:ln>
                          <a:solidFill>
                            <a:srgbClr val="000000"/>
                          </a:solidFill>
                          <a:effectLst/>
                          <a:latin typeface="Arial"/>
                          <a:ea typeface="Times New Roman" charset="0"/>
                          <a:cs typeface="Arial"/>
                        </a:rPr>
                        <a:t>Test-first development</a:t>
                      </a:r>
                    </a:p>
                  </a:txBody>
                  <a:tcPr marL="73025" marR="73025" marT="0" marB="91440"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9EDF4"/>
                    </a:solidFill>
                  </a:tcPr>
                </a:tc>
                <a:tc>
                  <a:txBody>
                    <a:bodyPr/>
                    <a:lstStyle/>
                    <a:p>
                      <a:pPr marL="0" marR="0" lvl="0" indent="0" algn="just" defTabSz="457200" rtl="0" eaLnBrk="1" fontAlgn="base" latinLnBrk="0" hangingPunct="1">
                        <a:lnSpc>
                          <a:spcPct val="100000"/>
                        </a:lnSpc>
                        <a:spcBef>
                          <a:spcPct val="0"/>
                        </a:spcBef>
                        <a:spcAft>
                          <a:spcPct val="0"/>
                        </a:spcAft>
                        <a:buClrTx/>
                        <a:buSzTx/>
                        <a:buFontTx/>
                        <a:buNone/>
                        <a:tabLst/>
                      </a:pPr>
                      <a:r>
                        <a:rPr kumimoji="0" lang="en-GB" sz="1600" b="0" i="0" u="none" strike="noStrike" cap="none" normalizeH="0" baseline="0" dirty="0">
                          <a:ln>
                            <a:noFill/>
                          </a:ln>
                          <a:solidFill>
                            <a:srgbClr val="000000"/>
                          </a:solidFill>
                          <a:effectLst/>
                          <a:latin typeface="Arial"/>
                          <a:ea typeface="Times New Roman" charset="0"/>
                          <a:cs typeface="Arial"/>
                        </a:rPr>
                        <a:t>An automated unit test framework is used to write tests for a new piece of functionality before that functionality itself is implemented.</a:t>
                      </a:r>
                    </a:p>
                  </a:txBody>
                  <a:tcPr marL="73025" marR="73025" marT="0" marB="91440"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9EDF4"/>
                    </a:solidFill>
                  </a:tcPr>
                </a:tc>
                <a:extLst>
                  <a:ext uri="{0D108BD9-81ED-4DB2-BD59-A6C34878D82A}">
                    <a16:rowId xmlns:a16="http://schemas.microsoft.com/office/drawing/2014/main" xmlns="" val="10004"/>
                  </a:ext>
                </a:extLst>
              </a:tr>
              <a:tr h="737067">
                <a:tc>
                  <a:txBody>
                    <a:bodyPr/>
                    <a:lstStyle/>
                    <a:p>
                      <a:pPr marL="0" marR="0" lvl="0" indent="0" algn="just" defTabSz="457200" rtl="0" eaLnBrk="1" fontAlgn="base" latinLnBrk="0" hangingPunct="1">
                        <a:lnSpc>
                          <a:spcPct val="100000"/>
                        </a:lnSpc>
                        <a:spcBef>
                          <a:spcPct val="0"/>
                        </a:spcBef>
                        <a:spcAft>
                          <a:spcPct val="0"/>
                        </a:spcAft>
                        <a:buClrTx/>
                        <a:buSzTx/>
                        <a:buFontTx/>
                        <a:buNone/>
                        <a:tabLst/>
                      </a:pPr>
                      <a:r>
                        <a:rPr kumimoji="0" lang="en-GB" sz="1600" b="0" i="0" u="none" strike="noStrike" cap="none" normalizeH="0" baseline="0">
                          <a:ln>
                            <a:noFill/>
                          </a:ln>
                          <a:solidFill>
                            <a:srgbClr val="000000"/>
                          </a:solidFill>
                          <a:effectLst/>
                          <a:latin typeface="Arial"/>
                          <a:ea typeface="Times New Roman" charset="0"/>
                          <a:cs typeface="Arial"/>
                        </a:rPr>
                        <a:t>Refactoring</a:t>
                      </a:r>
                    </a:p>
                  </a:txBody>
                  <a:tcPr marL="73025" marR="73025" marT="0" marB="91440"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D0D8E8"/>
                    </a:solidFill>
                  </a:tcPr>
                </a:tc>
                <a:tc>
                  <a:txBody>
                    <a:bodyPr/>
                    <a:lstStyle/>
                    <a:p>
                      <a:pPr marL="0" marR="0" lvl="0" indent="0" algn="just" defTabSz="457200" rtl="0" eaLnBrk="1" fontAlgn="base" latinLnBrk="0" hangingPunct="1">
                        <a:lnSpc>
                          <a:spcPct val="100000"/>
                        </a:lnSpc>
                        <a:spcBef>
                          <a:spcPct val="0"/>
                        </a:spcBef>
                        <a:spcAft>
                          <a:spcPct val="0"/>
                        </a:spcAft>
                        <a:buClrTx/>
                        <a:buSzTx/>
                        <a:buFontTx/>
                        <a:buNone/>
                        <a:tabLst/>
                      </a:pPr>
                      <a:r>
                        <a:rPr kumimoji="0" lang="en-GB" sz="1600" b="0" i="0" u="none" strike="noStrike" cap="none" normalizeH="0" baseline="0" dirty="0">
                          <a:ln>
                            <a:noFill/>
                          </a:ln>
                          <a:solidFill>
                            <a:srgbClr val="000000"/>
                          </a:solidFill>
                          <a:effectLst/>
                          <a:latin typeface="Arial"/>
                          <a:ea typeface="Times New Roman" charset="0"/>
                          <a:cs typeface="Arial"/>
                        </a:rPr>
                        <a:t>All developers are expected to </a:t>
                      </a:r>
                      <a:r>
                        <a:rPr kumimoji="0" lang="en-GB" sz="1600" b="0" i="0" u="none" strike="noStrike" cap="none" normalizeH="0" baseline="0" dirty="0" err="1">
                          <a:ln>
                            <a:noFill/>
                          </a:ln>
                          <a:solidFill>
                            <a:srgbClr val="000000"/>
                          </a:solidFill>
                          <a:effectLst/>
                          <a:latin typeface="Arial"/>
                          <a:ea typeface="Times New Roman" charset="0"/>
                          <a:cs typeface="Arial"/>
                        </a:rPr>
                        <a:t>refactor</a:t>
                      </a:r>
                      <a:r>
                        <a:rPr kumimoji="0" lang="en-GB" sz="1600" b="0" i="0" u="none" strike="noStrike" cap="none" normalizeH="0" baseline="0" dirty="0">
                          <a:ln>
                            <a:noFill/>
                          </a:ln>
                          <a:solidFill>
                            <a:srgbClr val="000000"/>
                          </a:solidFill>
                          <a:effectLst/>
                          <a:latin typeface="Arial"/>
                          <a:ea typeface="Times New Roman" charset="0"/>
                          <a:cs typeface="Arial"/>
                        </a:rPr>
                        <a:t> the code continuously as soon as possible code improvements are found. This keeps the code simple and maintainable.</a:t>
                      </a:r>
                    </a:p>
                  </a:txBody>
                  <a:tcPr marL="73025" marR="73025" marT="0" marB="91440"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D0D8E8"/>
                    </a:solidFill>
                  </a:tcPr>
                </a:tc>
                <a:extLst>
                  <a:ext uri="{0D108BD9-81ED-4DB2-BD59-A6C34878D82A}">
                    <a16:rowId xmlns:a16="http://schemas.microsoft.com/office/drawing/2014/main" xmlns="" val="10005"/>
                  </a:ext>
                </a:extLst>
              </a:tr>
            </a:tbl>
          </a:graphicData>
        </a:graphic>
      </p:graphicFrame>
    </p:spTree>
  </p:cSld>
  <p:clrMapOvr>
    <a:masterClrMapping/>
  </p:clrMapOvr>
  <p:transition spd="med">
    <p:wipe dir="r"/>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Title 1"/>
          <p:cNvSpPr>
            <a:spLocks noGrp="1"/>
          </p:cNvSpPr>
          <p:nvPr>
            <p:ph type="title"/>
          </p:nvPr>
        </p:nvSpPr>
        <p:spPr/>
        <p:txBody>
          <a:bodyPr/>
          <a:lstStyle/>
          <a:p>
            <a:r>
              <a:rPr lang="en-US" dirty="0"/>
              <a:t>Extreme programming practices (</a:t>
            </a:r>
            <a:r>
              <a:rPr lang="en-US" dirty="0" err="1"/>
              <a:t>b</a:t>
            </a:r>
            <a:r>
              <a:rPr lang="en-US" dirty="0"/>
              <a:t>)</a:t>
            </a:r>
          </a:p>
        </p:txBody>
      </p:sp>
      <p:sp>
        <p:nvSpPr>
          <p:cNvPr id="6" name="Footer Placeholder 5"/>
          <p:cNvSpPr>
            <a:spLocks noGrp="1"/>
          </p:cNvSpPr>
          <p:nvPr>
            <p:ph type="ftr" sz="quarter" idx="11"/>
          </p:nvPr>
        </p:nvSpPr>
        <p:spPr/>
        <p:txBody>
          <a:bodyPr/>
          <a:lstStyle/>
          <a:p>
            <a:pPr>
              <a:defRPr/>
            </a:pPr>
            <a:r>
              <a:rPr lang="en-US"/>
              <a:t>Chapter 3 Agile Software Development</a:t>
            </a:r>
          </a:p>
        </p:txBody>
      </p:sp>
      <p:sp>
        <p:nvSpPr>
          <p:cNvPr id="5" name="Slide Number Placeholder 4"/>
          <p:cNvSpPr>
            <a:spLocks noGrp="1"/>
          </p:cNvSpPr>
          <p:nvPr>
            <p:ph type="sldNum" sz="quarter" idx="12"/>
          </p:nvPr>
        </p:nvSpPr>
        <p:spPr/>
        <p:txBody>
          <a:bodyPr/>
          <a:lstStyle/>
          <a:p>
            <a:pPr>
              <a:defRPr/>
            </a:pPr>
            <a:fld id="{EAB5BBF0-B782-3644-AFE1-10103AC25370}" type="slidenum">
              <a:rPr lang="en-US" smtClean="0"/>
              <a:pPr>
                <a:defRPr/>
              </a:pPr>
              <a:t>21</a:t>
            </a:fld>
            <a:endParaRPr lang="en-US"/>
          </a:p>
        </p:txBody>
      </p:sp>
      <p:graphicFrame>
        <p:nvGraphicFramePr>
          <p:cNvPr id="4" name="Table 3"/>
          <p:cNvGraphicFramePr>
            <a:graphicFrameLocks noGrp="1"/>
          </p:cNvGraphicFramePr>
          <p:nvPr/>
        </p:nvGraphicFramePr>
        <p:xfrm>
          <a:off x="457199" y="1990725"/>
          <a:ext cx="8217271" cy="4413534"/>
        </p:xfrm>
        <a:graphic>
          <a:graphicData uri="http://schemas.openxmlformats.org/drawingml/2006/table">
            <a:tbl>
              <a:tblPr firstRow="1" bandRow="1">
                <a:tableStyleId>{69CF1AB2-1976-4502-BF36-3FF5EA218861}</a:tableStyleId>
              </a:tblPr>
              <a:tblGrid>
                <a:gridCol w="2285663">
                  <a:extLst>
                    <a:ext uri="{9D8B030D-6E8A-4147-A177-3AD203B41FA5}">
                      <a16:colId xmlns:a16="http://schemas.microsoft.com/office/drawing/2014/main" xmlns="" val="20000"/>
                    </a:ext>
                  </a:extLst>
                </a:gridCol>
                <a:gridCol w="5931608">
                  <a:extLst>
                    <a:ext uri="{9D8B030D-6E8A-4147-A177-3AD203B41FA5}">
                      <a16:colId xmlns:a16="http://schemas.microsoft.com/office/drawing/2014/main" xmlns="" val="20001"/>
                    </a:ext>
                  </a:extLst>
                </a:gridCol>
              </a:tblGrid>
              <a:tr h="612192">
                <a:tc>
                  <a:txBody>
                    <a:bodyPr/>
                    <a:lstStyle/>
                    <a:p>
                      <a:pPr algn="just">
                        <a:spcAft>
                          <a:spcPts val="0"/>
                        </a:spcAft>
                      </a:pPr>
                      <a:r>
                        <a:rPr lang="en-GB" sz="1600" b="0" dirty="0">
                          <a:latin typeface="Arial"/>
                          <a:cs typeface="Arial"/>
                        </a:rPr>
                        <a:t>Pair programming</a:t>
                      </a:r>
                      <a:endParaRPr lang="en-GB" sz="1600" b="0" dirty="0">
                        <a:solidFill>
                          <a:srgbClr val="000000"/>
                        </a:solidFill>
                        <a:latin typeface="Arial"/>
                        <a:ea typeface="Times New Roman"/>
                        <a:cs typeface="Arial"/>
                      </a:endParaRPr>
                    </a:p>
                  </a:txBody>
                  <a:tcPr marL="73025" marR="73025" marT="0" marB="91440"/>
                </a:tc>
                <a:tc>
                  <a:txBody>
                    <a:bodyPr/>
                    <a:lstStyle/>
                    <a:p>
                      <a:pPr algn="just">
                        <a:spcAft>
                          <a:spcPts val="0"/>
                        </a:spcAft>
                      </a:pPr>
                      <a:r>
                        <a:rPr lang="en-GB" sz="1600" b="0" dirty="0">
                          <a:latin typeface="Arial"/>
                          <a:cs typeface="Arial"/>
                        </a:rPr>
                        <a:t>Developers work in pairs, checking each other’s work and providing the support to always do a good job.</a:t>
                      </a:r>
                      <a:endParaRPr lang="en-GB" sz="1600" b="0" dirty="0">
                        <a:solidFill>
                          <a:srgbClr val="000000"/>
                        </a:solidFill>
                        <a:latin typeface="Arial"/>
                        <a:ea typeface="Times New Roman"/>
                        <a:cs typeface="Arial"/>
                      </a:endParaRPr>
                    </a:p>
                  </a:txBody>
                  <a:tcPr marL="73025" marR="73025" marT="0" marB="91440"/>
                </a:tc>
                <a:extLst>
                  <a:ext uri="{0D108BD9-81ED-4DB2-BD59-A6C34878D82A}">
                    <a16:rowId xmlns:a16="http://schemas.microsoft.com/office/drawing/2014/main" xmlns="" val="10000"/>
                  </a:ext>
                </a:extLst>
              </a:tr>
              <a:tr h="830234">
                <a:tc>
                  <a:txBody>
                    <a:bodyPr/>
                    <a:lstStyle/>
                    <a:p>
                      <a:pPr algn="just">
                        <a:spcAft>
                          <a:spcPts val="0"/>
                        </a:spcAft>
                      </a:pPr>
                      <a:r>
                        <a:rPr lang="en-GB" sz="1600" dirty="0">
                          <a:latin typeface="Arial"/>
                          <a:cs typeface="Arial"/>
                        </a:rPr>
                        <a:t>Collective ownership</a:t>
                      </a:r>
                      <a:endParaRPr lang="en-GB" sz="1600" dirty="0">
                        <a:solidFill>
                          <a:srgbClr val="000000"/>
                        </a:solidFill>
                        <a:latin typeface="Arial"/>
                        <a:ea typeface="Times New Roman"/>
                        <a:cs typeface="Arial"/>
                      </a:endParaRPr>
                    </a:p>
                  </a:txBody>
                  <a:tcPr marL="73025" marR="73025" marT="0" marB="91440"/>
                </a:tc>
                <a:tc>
                  <a:txBody>
                    <a:bodyPr/>
                    <a:lstStyle/>
                    <a:p>
                      <a:pPr algn="just">
                        <a:spcAft>
                          <a:spcPts val="0"/>
                        </a:spcAft>
                      </a:pPr>
                      <a:r>
                        <a:rPr lang="en-GB" sz="1600" dirty="0">
                          <a:latin typeface="Arial"/>
                          <a:cs typeface="Arial"/>
                        </a:rPr>
                        <a:t>The pairs of developers work on all areas of the system, so that no islands of expertise develop and all the developers take responsibility for all of the code. Anyone can change anything.</a:t>
                      </a:r>
                      <a:endParaRPr lang="en-GB" sz="1600" dirty="0">
                        <a:solidFill>
                          <a:srgbClr val="000000"/>
                        </a:solidFill>
                        <a:latin typeface="Arial"/>
                        <a:ea typeface="Times New Roman"/>
                        <a:cs typeface="Arial"/>
                      </a:endParaRPr>
                    </a:p>
                  </a:txBody>
                  <a:tcPr marL="73025" marR="73025" marT="0" marB="91440"/>
                </a:tc>
                <a:extLst>
                  <a:ext uri="{0D108BD9-81ED-4DB2-BD59-A6C34878D82A}">
                    <a16:rowId xmlns:a16="http://schemas.microsoft.com/office/drawing/2014/main" xmlns="" val="10001"/>
                  </a:ext>
                </a:extLst>
              </a:tr>
              <a:tr h="830234">
                <a:tc>
                  <a:txBody>
                    <a:bodyPr/>
                    <a:lstStyle/>
                    <a:p>
                      <a:pPr algn="just">
                        <a:spcAft>
                          <a:spcPts val="0"/>
                        </a:spcAft>
                      </a:pPr>
                      <a:r>
                        <a:rPr lang="en-GB" sz="1600" dirty="0">
                          <a:latin typeface="Arial"/>
                          <a:cs typeface="Arial"/>
                        </a:rPr>
                        <a:t>Continuous integration</a:t>
                      </a:r>
                      <a:endParaRPr lang="en-GB" sz="1600" dirty="0">
                        <a:solidFill>
                          <a:srgbClr val="000000"/>
                        </a:solidFill>
                        <a:latin typeface="Arial"/>
                        <a:ea typeface="Times New Roman"/>
                        <a:cs typeface="Arial"/>
                      </a:endParaRPr>
                    </a:p>
                  </a:txBody>
                  <a:tcPr marL="73025" marR="73025" marT="0" marB="91440"/>
                </a:tc>
                <a:tc>
                  <a:txBody>
                    <a:bodyPr/>
                    <a:lstStyle/>
                    <a:p>
                      <a:pPr algn="just">
                        <a:spcAft>
                          <a:spcPts val="0"/>
                        </a:spcAft>
                      </a:pPr>
                      <a:r>
                        <a:rPr lang="en-GB" sz="1600">
                          <a:latin typeface="Arial"/>
                          <a:cs typeface="Arial"/>
                        </a:rPr>
                        <a:t>As soon as the work on a task is complete, it is integrated into the whole system. After any such integration, all the unit tests in the system must pass.</a:t>
                      </a:r>
                      <a:endParaRPr lang="en-GB" sz="1600">
                        <a:solidFill>
                          <a:srgbClr val="000000"/>
                        </a:solidFill>
                        <a:latin typeface="Arial"/>
                        <a:ea typeface="Times New Roman"/>
                        <a:cs typeface="Arial"/>
                      </a:endParaRPr>
                    </a:p>
                  </a:txBody>
                  <a:tcPr marL="73025" marR="73025" marT="0" marB="91440"/>
                </a:tc>
                <a:extLst>
                  <a:ext uri="{0D108BD9-81ED-4DB2-BD59-A6C34878D82A}">
                    <a16:rowId xmlns:a16="http://schemas.microsoft.com/office/drawing/2014/main" xmlns="" val="10002"/>
                  </a:ext>
                </a:extLst>
              </a:tr>
              <a:tr h="830234">
                <a:tc>
                  <a:txBody>
                    <a:bodyPr/>
                    <a:lstStyle/>
                    <a:p>
                      <a:pPr algn="just">
                        <a:spcAft>
                          <a:spcPts val="0"/>
                        </a:spcAft>
                      </a:pPr>
                      <a:r>
                        <a:rPr lang="en-GB" sz="1600" dirty="0">
                          <a:latin typeface="Arial"/>
                          <a:cs typeface="Arial"/>
                        </a:rPr>
                        <a:t>Sustainable pace</a:t>
                      </a:r>
                      <a:endParaRPr lang="en-GB" sz="1600" dirty="0">
                        <a:solidFill>
                          <a:srgbClr val="000000"/>
                        </a:solidFill>
                        <a:latin typeface="Arial"/>
                        <a:ea typeface="Times New Roman"/>
                        <a:cs typeface="Arial"/>
                      </a:endParaRPr>
                    </a:p>
                  </a:txBody>
                  <a:tcPr marL="73025" marR="73025" marT="0" marB="91440"/>
                </a:tc>
                <a:tc>
                  <a:txBody>
                    <a:bodyPr/>
                    <a:lstStyle/>
                    <a:p>
                      <a:pPr algn="just">
                        <a:spcAft>
                          <a:spcPts val="0"/>
                        </a:spcAft>
                      </a:pPr>
                      <a:r>
                        <a:rPr lang="en-GB" sz="1600" dirty="0">
                          <a:latin typeface="Arial"/>
                          <a:cs typeface="Arial"/>
                        </a:rPr>
                        <a:t>Large amounts of overtime are not considered acceptable as the net effect is often to reduce code quality and medium term productivity</a:t>
                      </a:r>
                      <a:endParaRPr lang="en-GB" sz="1600" dirty="0">
                        <a:solidFill>
                          <a:srgbClr val="000000"/>
                        </a:solidFill>
                        <a:latin typeface="Arial"/>
                        <a:ea typeface="Times New Roman"/>
                        <a:cs typeface="Arial"/>
                      </a:endParaRPr>
                    </a:p>
                  </a:txBody>
                  <a:tcPr marL="73025" marR="73025" marT="0" marB="91440"/>
                </a:tc>
                <a:extLst>
                  <a:ext uri="{0D108BD9-81ED-4DB2-BD59-A6C34878D82A}">
                    <a16:rowId xmlns:a16="http://schemas.microsoft.com/office/drawing/2014/main" xmlns="" val="10003"/>
                  </a:ext>
                </a:extLst>
              </a:tr>
              <a:tr h="1283088">
                <a:tc>
                  <a:txBody>
                    <a:bodyPr/>
                    <a:lstStyle/>
                    <a:p>
                      <a:pPr algn="just">
                        <a:spcAft>
                          <a:spcPts val="0"/>
                        </a:spcAft>
                      </a:pPr>
                      <a:r>
                        <a:rPr lang="en-GB" sz="1600">
                          <a:latin typeface="Arial"/>
                          <a:cs typeface="Arial"/>
                        </a:rPr>
                        <a:t>On-site customer</a:t>
                      </a:r>
                      <a:endParaRPr lang="en-GB" sz="1600">
                        <a:solidFill>
                          <a:srgbClr val="000000"/>
                        </a:solidFill>
                        <a:latin typeface="Arial"/>
                        <a:ea typeface="Times New Roman"/>
                        <a:cs typeface="Arial"/>
                      </a:endParaRPr>
                    </a:p>
                  </a:txBody>
                  <a:tcPr marL="73025" marR="73025" marT="0" marB="91440"/>
                </a:tc>
                <a:tc>
                  <a:txBody>
                    <a:bodyPr/>
                    <a:lstStyle/>
                    <a:p>
                      <a:pPr algn="just">
                        <a:spcAft>
                          <a:spcPts val="0"/>
                        </a:spcAft>
                      </a:pPr>
                      <a:r>
                        <a:rPr lang="en-GB" sz="1600" dirty="0">
                          <a:latin typeface="Arial"/>
                          <a:cs typeface="Arial"/>
                        </a:rPr>
                        <a:t>A representative of the end-user of the system (the customer) should be available full time for the use of the XP team. In an extreme programming process, the customer is a member of the development team and is responsible for bringing system requirements to the team for implementation.</a:t>
                      </a:r>
                      <a:endParaRPr lang="en-GB" sz="1600" dirty="0">
                        <a:solidFill>
                          <a:srgbClr val="000000"/>
                        </a:solidFill>
                        <a:latin typeface="Arial"/>
                        <a:ea typeface="Times New Roman"/>
                        <a:cs typeface="Arial"/>
                      </a:endParaRPr>
                    </a:p>
                  </a:txBody>
                  <a:tcPr marL="73025" marR="73025" marT="0" marB="91440"/>
                </a:tc>
                <a:extLst>
                  <a:ext uri="{0D108BD9-81ED-4DB2-BD59-A6C34878D82A}">
                    <a16:rowId xmlns:a16="http://schemas.microsoft.com/office/drawing/2014/main" xmlns="" val="10004"/>
                  </a:ext>
                </a:extLst>
              </a:tr>
            </a:tbl>
          </a:graphicData>
        </a:graphic>
      </p:graphicFrame>
    </p:spTree>
  </p:cSld>
  <p:clrMapOvr>
    <a:masterClrMapping/>
  </p:clrMapOvr>
  <p:transition spd="med">
    <p:wipe dir="r"/>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69410" name="Rectangle 2"/>
          <p:cNvSpPr>
            <a:spLocks noGrp="1" noChangeArrowheads="1"/>
          </p:cNvSpPr>
          <p:nvPr>
            <p:ph type="title"/>
          </p:nvPr>
        </p:nvSpPr>
        <p:spPr/>
        <p:txBody>
          <a:bodyPr/>
          <a:lstStyle/>
          <a:p>
            <a:r>
              <a:rPr lang="en-US"/>
              <a:t>XP and agile principles</a:t>
            </a:r>
          </a:p>
        </p:txBody>
      </p:sp>
      <p:sp>
        <p:nvSpPr>
          <p:cNvPr id="1169411" name="Rectangle 3"/>
          <p:cNvSpPr>
            <a:spLocks noGrp="1" noChangeArrowheads="1"/>
          </p:cNvSpPr>
          <p:nvPr>
            <p:ph idx="1"/>
          </p:nvPr>
        </p:nvSpPr>
        <p:spPr/>
        <p:txBody>
          <a:bodyPr/>
          <a:lstStyle/>
          <a:p>
            <a:r>
              <a:rPr lang="en-US" sz="2400"/>
              <a:t>Incremental development is supported through small, frequent system releases.</a:t>
            </a:r>
          </a:p>
          <a:p>
            <a:r>
              <a:rPr lang="en-US" sz="2400"/>
              <a:t>Customer involvement means full-time customer engagement with the team.</a:t>
            </a:r>
          </a:p>
          <a:p>
            <a:r>
              <a:rPr lang="en-US" sz="2400"/>
              <a:t>People not process through pair programming, collective ownership and a process that avoids long working hours.</a:t>
            </a:r>
          </a:p>
          <a:p>
            <a:r>
              <a:rPr lang="en-US" sz="2400"/>
              <a:t>Change supported through regular system releases.</a:t>
            </a:r>
          </a:p>
          <a:p>
            <a:r>
              <a:rPr lang="en-US" sz="2400"/>
              <a:t>Maintaining simplicity through constant refactoring of code.</a:t>
            </a:r>
          </a:p>
        </p:txBody>
      </p:sp>
      <p:sp>
        <p:nvSpPr>
          <p:cNvPr id="5" name="Footer Placeholder 4"/>
          <p:cNvSpPr>
            <a:spLocks noGrp="1"/>
          </p:cNvSpPr>
          <p:nvPr>
            <p:ph type="ftr" sz="quarter" idx="11"/>
          </p:nvPr>
        </p:nvSpPr>
        <p:spPr/>
        <p:txBody>
          <a:bodyPr/>
          <a:lstStyle/>
          <a:p>
            <a:pPr>
              <a:defRPr/>
            </a:pPr>
            <a:r>
              <a:rPr lang="en-US"/>
              <a:t>Chapter 3 Agile Software Development</a:t>
            </a:r>
          </a:p>
        </p:txBody>
      </p:sp>
      <p:sp>
        <p:nvSpPr>
          <p:cNvPr id="4" name="Slide Number Placeholder 3"/>
          <p:cNvSpPr>
            <a:spLocks noGrp="1"/>
          </p:cNvSpPr>
          <p:nvPr>
            <p:ph type="sldNum" sz="quarter" idx="12"/>
          </p:nvPr>
        </p:nvSpPr>
        <p:spPr/>
        <p:txBody>
          <a:bodyPr/>
          <a:lstStyle/>
          <a:p>
            <a:pPr>
              <a:defRPr/>
            </a:pPr>
            <a:fld id="{EAB5BBF0-B782-3644-AFE1-10103AC25370}" type="slidenum">
              <a:rPr lang="en-US" smtClean="0"/>
              <a:pPr>
                <a:defRPr/>
              </a:pPr>
              <a:t>22</a:t>
            </a:fld>
            <a:endParaRPr lang="en-US"/>
          </a:p>
        </p:txBody>
      </p:sp>
    </p:spTree>
  </p:cSld>
  <p:clrMapOvr>
    <a:masterClrMapping/>
  </p:clrMapOvr>
  <p:transition spd="med">
    <p:wipe dir="r"/>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Influential XP practices</a:t>
            </a:r>
          </a:p>
        </p:txBody>
      </p:sp>
      <p:sp>
        <p:nvSpPr>
          <p:cNvPr id="3" name="Content Placeholder 2"/>
          <p:cNvSpPr>
            <a:spLocks noGrp="1"/>
          </p:cNvSpPr>
          <p:nvPr>
            <p:ph idx="1"/>
          </p:nvPr>
        </p:nvSpPr>
        <p:spPr/>
        <p:txBody>
          <a:bodyPr/>
          <a:lstStyle/>
          <a:p>
            <a:r>
              <a:rPr lang="en-US" dirty="0"/>
              <a:t>Extreme programming has a technical focus and is not easy to integrate with management practice in most organizations.</a:t>
            </a:r>
          </a:p>
          <a:p>
            <a:r>
              <a:rPr lang="en-US" dirty="0"/>
              <a:t>Consequently, while agile development uses practices from XP, the method as originally defined is not widely used.</a:t>
            </a:r>
          </a:p>
          <a:p>
            <a:r>
              <a:rPr lang="en-US" dirty="0"/>
              <a:t>Key practices</a:t>
            </a:r>
          </a:p>
          <a:p>
            <a:pPr lvl="1"/>
            <a:r>
              <a:rPr lang="en-US" dirty="0"/>
              <a:t>User stories for specification</a:t>
            </a:r>
          </a:p>
          <a:p>
            <a:pPr lvl="1"/>
            <a:r>
              <a:rPr lang="en-US" dirty="0"/>
              <a:t>Refactoring</a:t>
            </a:r>
          </a:p>
          <a:p>
            <a:pPr lvl="1"/>
            <a:r>
              <a:rPr lang="en-US" dirty="0"/>
              <a:t>Test-first development</a:t>
            </a:r>
          </a:p>
          <a:p>
            <a:pPr lvl="1"/>
            <a:r>
              <a:rPr lang="en-US" dirty="0"/>
              <a:t>Pair programming</a:t>
            </a:r>
          </a:p>
        </p:txBody>
      </p:sp>
      <p:sp>
        <p:nvSpPr>
          <p:cNvPr id="4" name="Footer Placeholder 3"/>
          <p:cNvSpPr>
            <a:spLocks noGrp="1"/>
          </p:cNvSpPr>
          <p:nvPr>
            <p:ph type="ftr" sz="quarter" idx="11"/>
          </p:nvPr>
        </p:nvSpPr>
        <p:spPr/>
        <p:txBody>
          <a:bodyPr/>
          <a:lstStyle/>
          <a:p>
            <a:pPr>
              <a:defRPr/>
            </a:pPr>
            <a:r>
              <a:rPr lang="en-US"/>
              <a:t>Chapter 3 Agile Software Development</a:t>
            </a:r>
          </a:p>
        </p:txBody>
      </p:sp>
      <p:sp>
        <p:nvSpPr>
          <p:cNvPr id="5" name="Slide Number Placeholder 4"/>
          <p:cNvSpPr>
            <a:spLocks noGrp="1"/>
          </p:cNvSpPr>
          <p:nvPr>
            <p:ph type="sldNum" sz="quarter" idx="12"/>
          </p:nvPr>
        </p:nvSpPr>
        <p:spPr/>
        <p:txBody>
          <a:bodyPr/>
          <a:lstStyle/>
          <a:p>
            <a:pPr>
              <a:defRPr/>
            </a:pPr>
            <a:fld id="{EAB5BBF0-B782-3644-AFE1-10103AC25370}" type="slidenum">
              <a:rPr lang="en-US" smtClean="0"/>
              <a:pPr>
                <a:defRPr/>
              </a:pPr>
              <a:t>23</a:t>
            </a:fld>
            <a:endParaRPr lang="en-US"/>
          </a:p>
        </p:txBody>
      </p:sp>
    </p:spTree>
    <p:extLst>
      <p:ext uri="{BB962C8B-B14F-4D97-AF65-F5344CB8AC3E}">
        <p14:creationId xmlns:p14="http://schemas.microsoft.com/office/powerpoint/2010/main" val="324664539"/>
      </p:ext>
    </p:extLst>
  </p:cSld>
  <p:clrMapOvr>
    <a:masterClrMapping/>
  </p:clrMapOvr>
  <p:transition spd="med">
    <p:wipe dir="r"/>
  </p:transition>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70434" name="Rectangle 2"/>
          <p:cNvSpPr>
            <a:spLocks noGrp="1" noChangeArrowheads="1"/>
          </p:cNvSpPr>
          <p:nvPr>
            <p:ph type="title"/>
          </p:nvPr>
        </p:nvSpPr>
        <p:spPr/>
        <p:txBody>
          <a:bodyPr/>
          <a:lstStyle/>
          <a:p>
            <a:r>
              <a:rPr lang="en-US" dirty="0"/>
              <a:t>User stories for requirements</a:t>
            </a:r>
          </a:p>
        </p:txBody>
      </p:sp>
      <p:sp>
        <p:nvSpPr>
          <p:cNvPr id="1170435" name="Rectangle 3"/>
          <p:cNvSpPr>
            <a:spLocks noGrp="1" noChangeArrowheads="1"/>
          </p:cNvSpPr>
          <p:nvPr>
            <p:ph idx="1"/>
          </p:nvPr>
        </p:nvSpPr>
        <p:spPr/>
        <p:txBody>
          <a:bodyPr/>
          <a:lstStyle/>
          <a:p>
            <a:r>
              <a:rPr lang="en-US" dirty="0"/>
              <a:t>In XP, a customer or user is part of the XP team and is responsible for making decisions on requirements.</a:t>
            </a:r>
          </a:p>
          <a:p>
            <a:r>
              <a:rPr lang="en-US" dirty="0"/>
              <a:t>User requirements are expressed as user stories or scenarios.</a:t>
            </a:r>
          </a:p>
          <a:p>
            <a:r>
              <a:rPr lang="en-US" dirty="0"/>
              <a:t>These are written on cards and the development team break them down into implementation tasks. These tasks are the basis of schedule and cost estimates.</a:t>
            </a:r>
          </a:p>
          <a:p>
            <a:r>
              <a:rPr lang="en-US" dirty="0"/>
              <a:t>The customer chooses the stories for inclusion in the next release based on their priorities and the schedule estimates.</a:t>
            </a:r>
          </a:p>
        </p:txBody>
      </p:sp>
      <p:sp>
        <p:nvSpPr>
          <p:cNvPr id="5" name="Footer Placeholder 4"/>
          <p:cNvSpPr>
            <a:spLocks noGrp="1"/>
          </p:cNvSpPr>
          <p:nvPr>
            <p:ph type="ftr" sz="quarter" idx="11"/>
          </p:nvPr>
        </p:nvSpPr>
        <p:spPr/>
        <p:txBody>
          <a:bodyPr/>
          <a:lstStyle/>
          <a:p>
            <a:pPr>
              <a:defRPr/>
            </a:pPr>
            <a:r>
              <a:rPr lang="en-US"/>
              <a:t>Chapter 3 Agile Software Development</a:t>
            </a:r>
          </a:p>
        </p:txBody>
      </p:sp>
      <p:sp>
        <p:nvSpPr>
          <p:cNvPr id="4" name="Slide Number Placeholder 3"/>
          <p:cNvSpPr>
            <a:spLocks noGrp="1"/>
          </p:cNvSpPr>
          <p:nvPr>
            <p:ph type="sldNum" sz="quarter" idx="12"/>
          </p:nvPr>
        </p:nvSpPr>
        <p:spPr/>
        <p:txBody>
          <a:bodyPr/>
          <a:lstStyle/>
          <a:p>
            <a:pPr>
              <a:defRPr/>
            </a:pPr>
            <a:fld id="{EAB5BBF0-B782-3644-AFE1-10103AC25370}" type="slidenum">
              <a:rPr lang="en-US" smtClean="0"/>
              <a:pPr>
                <a:defRPr/>
              </a:pPr>
              <a:t>24</a:t>
            </a:fld>
            <a:endParaRPr lang="en-US"/>
          </a:p>
        </p:txBody>
      </p:sp>
    </p:spTree>
  </p:cSld>
  <p:clrMapOvr>
    <a:masterClrMapping/>
  </p:clrMapOvr>
  <p:transition spd="med">
    <p:wipe dir="r"/>
  </p:transition>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Title 1"/>
          <p:cNvSpPr>
            <a:spLocks noGrp="1"/>
          </p:cNvSpPr>
          <p:nvPr>
            <p:ph type="title"/>
          </p:nvPr>
        </p:nvSpPr>
        <p:spPr/>
        <p:txBody>
          <a:bodyPr/>
          <a:lstStyle/>
          <a:p>
            <a:r>
              <a:rPr lang="en-US" dirty="0"/>
              <a:t>A ‘prescribing medication’ story</a:t>
            </a:r>
            <a:r>
              <a:rPr lang="en-GB" dirty="0"/>
              <a:t> </a:t>
            </a:r>
            <a:endParaRPr lang="en-US" dirty="0"/>
          </a:p>
        </p:txBody>
      </p:sp>
      <p:sp>
        <p:nvSpPr>
          <p:cNvPr id="6" name="Footer Placeholder 5"/>
          <p:cNvSpPr>
            <a:spLocks noGrp="1"/>
          </p:cNvSpPr>
          <p:nvPr>
            <p:ph type="ftr" sz="quarter" idx="11"/>
          </p:nvPr>
        </p:nvSpPr>
        <p:spPr/>
        <p:txBody>
          <a:bodyPr/>
          <a:lstStyle/>
          <a:p>
            <a:pPr>
              <a:defRPr/>
            </a:pPr>
            <a:r>
              <a:rPr lang="en-US"/>
              <a:t>Chapter 3 Agile Software Development</a:t>
            </a:r>
          </a:p>
        </p:txBody>
      </p:sp>
      <p:sp>
        <p:nvSpPr>
          <p:cNvPr id="5" name="Slide Number Placeholder 4"/>
          <p:cNvSpPr>
            <a:spLocks noGrp="1"/>
          </p:cNvSpPr>
          <p:nvPr>
            <p:ph type="sldNum" sz="quarter" idx="12"/>
          </p:nvPr>
        </p:nvSpPr>
        <p:spPr/>
        <p:txBody>
          <a:bodyPr/>
          <a:lstStyle/>
          <a:p>
            <a:pPr>
              <a:defRPr/>
            </a:pPr>
            <a:fld id="{EAB5BBF0-B782-3644-AFE1-10103AC25370}" type="slidenum">
              <a:rPr lang="en-US" smtClean="0"/>
              <a:pPr>
                <a:defRPr/>
              </a:pPr>
              <a:t>25</a:t>
            </a:fld>
            <a:endParaRPr lang="en-US"/>
          </a:p>
        </p:txBody>
      </p:sp>
      <p:pic>
        <p:nvPicPr>
          <p:cNvPr id="4" name="Picture 3" descr="3.5 StoryCard.eps"/>
          <p:cNvPicPr>
            <a:picLocks noChangeAspect="1"/>
          </p:cNvPicPr>
          <p:nvPr/>
        </p:nvPicPr>
        <p:blipFill>
          <a:blip r:embed="rId2"/>
          <a:stretch>
            <a:fillRect/>
          </a:stretch>
        </p:blipFill>
        <p:spPr>
          <a:xfrm>
            <a:off x="1440914" y="1566747"/>
            <a:ext cx="5968294" cy="4789603"/>
          </a:xfrm>
          <a:prstGeom prst="rect">
            <a:avLst/>
          </a:prstGeom>
        </p:spPr>
      </p:pic>
    </p:spTree>
  </p:cSld>
  <p:clrMapOvr>
    <a:masterClrMapping/>
  </p:clrMapOvr>
  <p:transition spd="med">
    <p:wipe dir="r"/>
  </p:transition>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Title 1"/>
          <p:cNvSpPr>
            <a:spLocks noGrp="1"/>
          </p:cNvSpPr>
          <p:nvPr>
            <p:ph type="title"/>
          </p:nvPr>
        </p:nvSpPr>
        <p:spPr/>
        <p:txBody>
          <a:bodyPr/>
          <a:lstStyle/>
          <a:p>
            <a:r>
              <a:rPr lang="en-US" dirty="0"/>
              <a:t>Examples of task cards for prescribing medication </a:t>
            </a:r>
          </a:p>
        </p:txBody>
      </p:sp>
      <p:sp>
        <p:nvSpPr>
          <p:cNvPr id="6" name="Footer Placeholder 5"/>
          <p:cNvSpPr>
            <a:spLocks noGrp="1"/>
          </p:cNvSpPr>
          <p:nvPr>
            <p:ph type="ftr" sz="quarter" idx="11"/>
          </p:nvPr>
        </p:nvSpPr>
        <p:spPr/>
        <p:txBody>
          <a:bodyPr/>
          <a:lstStyle/>
          <a:p>
            <a:pPr>
              <a:defRPr/>
            </a:pPr>
            <a:r>
              <a:rPr lang="en-US"/>
              <a:t>Chapter 3 Agile Software Development</a:t>
            </a:r>
          </a:p>
        </p:txBody>
      </p:sp>
      <p:sp>
        <p:nvSpPr>
          <p:cNvPr id="5" name="Slide Number Placeholder 4"/>
          <p:cNvSpPr>
            <a:spLocks noGrp="1"/>
          </p:cNvSpPr>
          <p:nvPr>
            <p:ph type="sldNum" sz="quarter" idx="12"/>
          </p:nvPr>
        </p:nvSpPr>
        <p:spPr/>
        <p:txBody>
          <a:bodyPr/>
          <a:lstStyle/>
          <a:p>
            <a:pPr>
              <a:defRPr/>
            </a:pPr>
            <a:fld id="{EAB5BBF0-B782-3644-AFE1-10103AC25370}" type="slidenum">
              <a:rPr lang="en-US" smtClean="0"/>
              <a:pPr>
                <a:defRPr/>
              </a:pPr>
              <a:t>26</a:t>
            </a:fld>
            <a:endParaRPr lang="en-US"/>
          </a:p>
        </p:txBody>
      </p:sp>
      <p:pic>
        <p:nvPicPr>
          <p:cNvPr id="4" name="Picture 3" descr="3.6 TaskCards.eps"/>
          <p:cNvPicPr>
            <a:picLocks noChangeAspect="1"/>
          </p:cNvPicPr>
          <p:nvPr/>
        </p:nvPicPr>
        <p:blipFill>
          <a:blip r:embed="rId2"/>
          <a:stretch>
            <a:fillRect/>
          </a:stretch>
        </p:blipFill>
        <p:spPr>
          <a:xfrm>
            <a:off x="1333382" y="1760870"/>
            <a:ext cx="6417050" cy="4518673"/>
          </a:xfrm>
          <a:prstGeom prst="rect">
            <a:avLst/>
          </a:prstGeom>
        </p:spPr>
      </p:pic>
    </p:spTree>
  </p:cSld>
  <p:clrMapOvr>
    <a:masterClrMapping/>
  </p:clrMapOvr>
  <p:transition spd="med">
    <p:wipe dir="r"/>
  </p:transition>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71458" name="Rectangle 2"/>
          <p:cNvSpPr>
            <a:spLocks noGrp="1" noChangeArrowheads="1"/>
          </p:cNvSpPr>
          <p:nvPr>
            <p:ph type="title"/>
          </p:nvPr>
        </p:nvSpPr>
        <p:spPr/>
        <p:txBody>
          <a:bodyPr/>
          <a:lstStyle/>
          <a:p>
            <a:r>
              <a:rPr lang="en-US" dirty="0"/>
              <a:t>Refactoring</a:t>
            </a:r>
          </a:p>
        </p:txBody>
      </p:sp>
      <p:sp>
        <p:nvSpPr>
          <p:cNvPr id="1171459" name="Rectangle 3"/>
          <p:cNvSpPr>
            <a:spLocks noGrp="1" noChangeArrowheads="1"/>
          </p:cNvSpPr>
          <p:nvPr>
            <p:ph idx="1"/>
          </p:nvPr>
        </p:nvSpPr>
        <p:spPr/>
        <p:txBody>
          <a:bodyPr/>
          <a:lstStyle/>
          <a:p>
            <a:pPr>
              <a:lnSpc>
                <a:spcPct val="90000"/>
              </a:lnSpc>
            </a:pPr>
            <a:r>
              <a:rPr lang="en-US"/>
              <a:t>Conventional wisdom in software engineering is to design for change. It is worth spending time and effort anticipating changes as this reduces costs later in the life cycle.</a:t>
            </a:r>
          </a:p>
          <a:p>
            <a:pPr>
              <a:lnSpc>
                <a:spcPct val="90000"/>
              </a:lnSpc>
            </a:pPr>
            <a:r>
              <a:rPr lang="en-US"/>
              <a:t>XP, however, maintains that this is not worthwhile as changes cannot be reliably anticipated.</a:t>
            </a:r>
          </a:p>
          <a:p>
            <a:pPr>
              <a:lnSpc>
                <a:spcPct val="90000"/>
              </a:lnSpc>
            </a:pPr>
            <a:r>
              <a:rPr lang="en-US"/>
              <a:t>Rather, it proposes constant code improvement (refactoring) to make changes easier when they have to be implemented.</a:t>
            </a:r>
          </a:p>
        </p:txBody>
      </p:sp>
      <p:sp>
        <p:nvSpPr>
          <p:cNvPr id="5" name="Footer Placeholder 4"/>
          <p:cNvSpPr>
            <a:spLocks noGrp="1"/>
          </p:cNvSpPr>
          <p:nvPr>
            <p:ph type="ftr" sz="quarter" idx="11"/>
          </p:nvPr>
        </p:nvSpPr>
        <p:spPr/>
        <p:txBody>
          <a:bodyPr/>
          <a:lstStyle/>
          <a:p>
            <a:pPr>
              <a:defRPr/>
            </a:pPr>
            <a:r>
              <a:rPr lang="en-US"/>
              <a:t>Chapter 3 Agile Software Development</a:t>
            </a:r>
          </a:p>
        </p:txBody>
      </p:sp>
      <p:sp>
        <p:nvSpPr>
          <p:cNvPr id="4" name="Slide Number Placeholder 3"/>
          <p:cNvSpPr>
            <a:spLocks noGrp="1"/>
          </p:cNvSpPr>
          <p:nvPr>
            <p:ph type="sldNum" sz="quarter" idx="12"/>
          </p:nvPr>
        </p:nvSpPr>
        <p:spPr/>
        <p:txBody>
          <a:bodyPr/>
          <a:lstStyle/>
          <a:p>
            <a:pPr>
              <a:defRPr/>
            </a:pPr>
            <a:fld id="{EAB5BBF0-B782-3644-AFE1-10103AC25370}" type="slidenum">
              <a:rPr lang="en-US" smtClean="0"/>
              <a:pPr>
                <a:defRPr/>
              </a:pPr>
              <a:t>27</a:t>
            </a:fld>
            <a:endParaRPr lang="en-US"/>
          </a:p>
        </p:txBody>
      </p:sp>
    </p:spTree>
  </p:cSld>
  <p:clrMapOvr>
    <a:masterClrMapping/>
  </p:clrMapOvr>
  <p:transition spd="med">
    <p:wipe dir="r"/>
  </p:transition>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Refactoring</a:t>
            </a:r>
          </a:p>
        </p:txBody>
      </p:sp>
      <p:sp>
        <p:nvSpPr>
          <p:cNvPr id="3" name="Content Placeholder 2"/>
          <p:cNvSpPr>
            <a:spLocks noGrp="1"/>
          </p:cNvSpPr>
          <p:nvPr>
            <p:ph idx="1"/>
          </p:nvPr>
        </p:nvSpPr>
        <p:spPr/>
        <p:txBody>
          <a:bodyPr/>
          <a:lstStyle/>
          <a:p>
            <a:r>
              <a:rPr lang="en-US" dirty="0"/>
              <a:t>Programming team look for possible software improvements and make these improvements even where there is no immediate need for them.</a:t>
            </a:r>
          </a:p>
          <a:p>
            <a:r>
              <a:rPr lang="en-US" dirty="0"/>
              <a:t>This improves the understandability of the software and so reduces the need for documentation.</a:t>
            </a:r>
          </a:p>
          <a:p>
            <a:r>
              <a:rPr lang="en-US" dirty="0"/>
              <a:t>Changes are easier to make because the code is well-structured and clear.</a:t>
            </a:r>
          </a:p>
          <a:p>
            <a:r>
              <a:rPr lang="en-US" dirty="0"/>
              <a:t>However, some changes requires architecture refactoring and this is much more expensive.</a:t>
            </a:r>
          </a:p>
        </p:txBody>
      </p:sp>
      <p:sp>
        <p:nvSpPr>
          <p:cNvPr id="4" name="Footer Placeholder 3"/>
          <p:cNvSpPr>
            <a:spLocks noGrp="1"/>
          </p:cNvSpPr>
          <p:nvPr>
            <p:ph type="ftr" sz="quarter" idx="11"/>
          </p:nvPr>
        </p:nvSpPr>
        <p:spPr/>
        <p:txBody>
          <a:bodyPr/>
          <a:lstStyle/>
          <a:p>
            <a:pPr>
              <a:defRPr/>
            </a:pPr>
            <a:r>
              <a:rPr lang="en-US"/>
              <a:t>Chapter 3 Agile Software Development</a:t>
            </a:r>
          </a:p>
        </p:txBody>
      </p:sp>
      <p:sp>
        <p:nvSpPr>
          <p:cNvPr id="5" name="Slide Number Placeholder 4"/>
          <p:cNvSpPr>
            <a:spLocks noGrp="1"/>
          </p:cNvSpPr>
          <p:nvPr>
            <p:ph type="sldNum" sz="quarter" idx="12"/>
          </p:nvPr>
        </p:nvSpPr>
        <p:spPr/>
        <p:txBody>
          <a:bodyPr/>
          <a:lstStyle/>
          <a:p>
            <a:pPr>
              <a:defRPr/>
            </a:pPr>
            <a:fld id="{EAB5BBF0-B782-3644-AFE1-10103AC25370}" type="slidenum">
              <a:rPr lang="en-US" smtClean="0"/>
              <a:pPr>
                <a:defRPr/>
              </a:pPr>
              <a:t>28</a:t>
            </a:fld>
            <a:endParaRPr lang="en-US"/>
          </a:p>
        </p:txBody>
      </p:sp>
    </p:spTree>
  </p:cSld>
  <p:clrMapOvr>
    <a:masterClrMapping/>
  </p:clrMapOvr>
  <p:transition spd="med">
    <p:wipe dir="r"/>
  </p:transition>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Examples of refactoring</a:t>
            </a:r>
          </a:p>
        </p:txBody>
      </p:sp>
      <p:sp>
        <p:nvSpPr>
          <p:cNvPr id="3" name="Content Placeholder 2"/>
          <p:cNvSpPr>
            <a:spLocks noGrp="1"/>
          </p:cNvSpPr>
          <p:nvPr>
            <p:ph idx="1"/>
          </p:nvPr>
        </p:nvSpPr>
        <p:spPr/>
        <p:txBody>
          <a:bodyPr/>
          <a:lstStyle/>
          <a:p>
            <a:r>
              <a:rPr lang="en-US" dirty="0"/>
              <a:t>Re-organization of a class hierarchy to remove duplicate code.</a:t>
            </a:r>
          </a:p>
          <a:p>
            <a:r>
              <a:rPr lang="en-US" dirty="0"/>
              <a:t>Tidying up and renaming attributes and methods to make them easier to understand.</a:t>
            </a:r>
          </a:p>
          <a:p>
            <a:r>
              <a:rPr lang="en-US" dirty="0"/>
              <a:t>The replacement of inline code with calls to methods that have been included in a program library.</a:t>
            </a:r>
          </a:p>
        </p:txBody>
      </p:sp>
      <p:sp>
        <p:nvSpPr>
          <p:cNvPr id="4" name="Footer Placeholder 3"/>
          <p:cNvSpPr>
            <a:spLocks noGrp="1"/>
          </p:cNvSpPr>
          <p:nvPr>
            <p:ph type="ftr" sz="quarter" idx="11"/>
          </p:nvPr>
        </p:nvSpPr>
        <p:spPr/>
        <p:txBody>
          <a:bodyPr/>
          <a:lstStyle/>
          <a:p>
            <a:pPr>
              <a:defRPr/>
            </a:pPr>
            <a:r>
              <a:rPr lang="en-US"/>
              <a:t>Chapter 3 Agile Software Development</a:t>
            </a:r>
          </a:p>
        </p:txBody>
      </p:sp>
      <p:sp>
        <p:nvSpPr>
          <p:cNvPr id="5" name="Slide Number Placeholder 4"/>
          <p:cNvSpPr>
            <a:spLocks noGrp="1"/>
          </p:cNvSpPr>
          <p:nvPr>
            <p:ph type="sldNum" sz="quarter" idx="12"/>
          </p:nvPr>
        </p:nvSpPr>
        <p:spPr/>
        <p:txBody>
          <a:bodyPr/>
          <a:lstStyle/>
          <a:p>
            <a:pPr>
              <a:defRPr/>
            </a:pPr>
            <a:fld id="{EAB5BBF0-B782-3644-AFE1-10103AC25370}" type="slidenum">
              <a:rPr lang="en-US" smtClean="0"/>
              <a:pPr>
                <a:defRPr/>
              </a:pPr>
              <a:t>29</a:t>
            </a:fld>
            <a:endParaRPr lang="en-US"/>
          </a:p>
        </p:txBody>
      </p:sp>
    </p:spTree>
  </p:cSld>
  <p:clrMapOvr>
    <a:masterClrMapping/>
  </p:clrMapOvr>
  <p:transition spd="med">
    <p:wipe dir="r"/>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857500"/>
            <a:ext cx="8229600" cy="1143000"/>
          </a:xfrm>
        </p:spPr>
        <p:txBody>
          <a:bodyPr/>
          <a:lstStyle/>
          <a:p>
            <a:pPr algn="ctr"/>
            <a:r>
              <a:rPr lang="en-US" dirty="0"/>
              <a:t>Why Agile </a:t>
            </a:r>
          </a:p>
        </p:txBody>
      </p:sp>
      <p:sp>
        <p:nvSpPr>
          <p:cNvPr id="4" name="Footer Placeholder 3"/>
          <p:cNvSpPr>
            <a:spLocks noGrp="1"/>
          </p:cNvSpPr>
          <p:nvPr>
            <p:ph type="ftr" sz="quarter" idx="11"/>
          </p:nvPr>
        </p:nvSpPr>
        <p:spPr/>
        <p:txBody>
          <a:bodyPr/>
          <a:lstStyle/>
          <a:p>
            <a:pPr>
              <a:defRPr/>
            </a:pPr>
            <a:r>
              <a:rPr lang="en-US"/>
              <a:t>Chapter 3 Agile Software Development</a:t>
            </a:r>
          </a:p>
        </p:txBody>
      </p:sp>
      <p:sp>
        <p:nvSpPr>
          <p:cNvPr id="5" name="Slide Number Placeholder 4"/>
          <p:cNvSpPr>
            <a:spLocks noGrp="1"/>
          </p:cNvSpPr>
          <p:nvPr>
            <p:ph type="sldNum" sz="quarter" idx="12"/>
          </p:nvPr>
        </p:nvSpPr>
        <p:spPr/>
        <p:txBody>
          <a:bodyPr/>
          <a:lstStyle/>
          <a:p>
            <a:pPr>
              <a:defRPr/>
            </a:pPr>
            <a:fld id="{EAB5BBF0-B782-3644-AFE1-10103AC25370}" type="slidenum">
              <a:rPr lang="en-US" smtClean="0"/>
              <a:pPr>
                <a:defRPr/>
              </a:pPr>
              <a:t>3</a:t>
            </a:fld>
            <a:endParaRPr lang="en-US"/>
          </a:p>
        </p:txBody>
      </p:sp>
    </p:spTree>
    <p:extLst>
      <p:ext uri="{BB962C8B-B14F-4D97-AF65-F5344CB8AC3E}">
        <p14:creationId xmlns:p14="http://schemas.microsoft.com/office/powerpoint/2010/main" val="3495848978"/>
      </p:ext>
    </p:extLst>
  </p:cSld>
  <p:clrMapOvr>
    <a:masterClrMapping/>
  </p:clrMapOvr>
  <p:transition spd="med">
    <p:wipe dir="r"/>
  </p:transition>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72482" name="Rectangle 2"/>
          <p:cNvSpPr>
            <a:spLocks noGrp="1" noChangeArrowheads="1"/>
          </p:cNvSpPr>
          <p:nvPr>
            <p:ph type="title"/>
          </p:nvPr>
        </p:nvSpPr>
        <p:spPr/>
        <p:txBody>
          <a:bodyPr/>
          <a:lstStyle/>
          <a:p>
            <a:r>
              <a:rPr lang="en-US" dirty="0"/>
              <a:t>Test-first development</a:t>
            </a:r>
          </a:p>
        </p:txBody>
      </p:sp>
      <p:sp>
        <p:nvSpPr>
          <p:cNvPr id="1172483" name="Rectangle 3"/>
          <p:cNvSpPr>
            <a:spLocks noGrp="1" noChangeArrowheads="1"/>
          </p:cNvSpPr>
          <p:nvPr>
            <p:ph idx="1"/>
          </p:nvPr>
        </p:nvSpPr>
        <p:spPr/>
        <p:txBody>
          <a:bodyPr/>
          <a:lstStyle/>
          <a:p>
            <a:r>
              <a:rPr lang="en-US" dirty="0"/>
              <a:t>Testing is central to XP and XP has developed an approach where the program is tested after every change has been made.</a:t>
            </a:r>
          </a:p>
          <a:p>
            <a:r>
              <a:rPr lang="en-US" dirty="0"/>
              <a:t>XP testing features:</a:t>
            </a:r>
          </a:p>
          <a:p>
            <a:pPr lvl="1"/>
            <a:r>
              <a:rPr lang="en-US" dirty="0"/>
              <a:t>Test-first development.</a:t>
            </a:r>
          </a:p>
          <a:p>
            <a:pPr lvl="1"/>
            <a:r>
              <a:rPr lang="en-US" dirty="0"/>
              <a:t>Incremental test development from scenarios.</a:t>
            </a:r>
          </a:p>
          <a:p>
            <a:pPr lvl="1"/>
            <a:r>
              <a:rPr lang="en-US" dirty="0"/>
              <a:t>User involvement in test development and validation.</a:t>
            </a:r>
          </a:p>
          <a:p>
            <a:pPr lvl="1"/>
            <a:r>
              <a:rPr lang="en-US" dirty="0"/>
              <a:t>Automated test harnesses are used to run all component tests each time that a new release is built.</a:t>
            </a:r>
          </a:p>
        </p:txBody>
      </p:sp>
      <p:sp>
        <p:nvSpPr>
          <p:cNvPr id="5" name="Footer Placeholder 4"/>
          <p:cNvSpPr>
            <a:spLocks noGrp="1"/>
          </p:cNvSpPr>
          <p:nvPr>
            <p:ph type="ftr" sz="quarter" idx="11"/>
          </p:nvPr>
        </p:nvSpPr>
        <p:spPr/>
        <p:txBody>
          <a:bodyPr/>
          <a:lstStyle/>
          <a:p>
            <a:pPr>
              <a:defRPr/>
            </a:pPr>
            <a:r>
              <a:rPr lang="en-US"/>
              <a:t>Chapter 3 Agile Software Development</a:t>
            </a:r>
          </a:p>
        </p:txBody>
      </p:sp>
      <p:sp>
        <p:nvSpPr>
          <p:cNvPr id="4" name="Slide Number Placeholder 3"/>
          <p:cNvSpPr>
            <a:spLocks noGrp="1"/>
          </p:cNvSpPr>
          <p:nvPr>
            <p:ph type="sldNum" sz="quarter" idx="12"/>
          </p:nvPr>
        </p:nvSpPr>
        <p:spPr/>
        <p:txBody>
          <a:bodyPr/>
          <a:lstStyle/>
          <a:p>
            <a:pPr>
              <a:defRPr/>
            </a:pPr>
            <a:fld id="{EAB5BBF0-B782-3644-AFE1-10103AC25370}" type="slidenum">
              <a:rPr lang="en-US" smtClean="0"/>
              <a:pPr>
                <a:defRPr/>
              </a:pPr>
              <a:t>30</a:t>
            </a:fld>
            <a:endParaRPr lang="en-US"/>
          </a:p>
        </p:txBody>
      </p:sp>
    </p:spTree>
  </p:cSld>
  <p:clrMapOvr>
    <a:masterClrMapping/>
  </p:clrMapOvr>
  <p:transition spd="med">
    <p:wipe dir="r"/>
  </p:transition>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73506" name="Rectangle 2"/>
          <p:cNvSpPr>
            <a:spLocks noGrp="1" noChangeArrowheads="1"/>
          </p:cNvSpPr>
          <p:nvPr>
            <p:ph type="title"/>
          </p:nvPr>
        </p:nvSpPr>
        <p:spPr/>
        <p:txBody>
          <a:bodyPr/>
          <a:lstStyle/>
          <a:p>
            <a:r>
              <a:rPr lang="en-US" dirty="0"/>
              <a:t>Test-driven development</a:t>
            </a:r>
          </a:p>
        </p:txBody>
      </p:sp>
      <p:sp>
        <p:nvSpPr>
          <p:cNvPr id="1173507" name="Rectangle 3"/>
          <p:cNvSpPr>
            <a:spLocks noGrp="1" noChangeArrowheads="1"/>
          </p:cNvSpPr>
          <p:nvPr>
            <p:ph idx="1"/>
          </p:nvPr>
        </p:nvSpPr>
        <p:spPr/>
        <p:txBody>
          <a:bodyPr/>
          <a:lstStyle/>
          <a:p>
            <a:pPr>
              <a:lnSpc>
                <a:spcPct val="90000"/>
              </a:lnSpc>
            </a:pPr>
            <a:r>
              <a:rPr lang="en-US" dirty="0"/>
              <a:t>Writing tests before code clarifies the requirements to be implemented.</a:t>
            </a:r>
          </a:p>
          <a:p>
            <a:pPr>
              <a:lnSpc>
                <a:spcPct val="90000"/>
              </a:lnSpc>
            </a:pPr>
            <a:r>
              <a:rPr lang="en-US" dirty="0"/>
              <a:t>Tests are written as programs rather than data so that they can be executed automatically. The test includes a check that it has executed correctly.</a:t>
            </a:r>
          </a:p>
          <a:p>
            <a:pPr lvl="1">
              <a:lnSpc>
                <a:spcPct val="90000"/>
              </a:lnSpc>
            </a:pPr>
            <a:r>
              <a:rPr lang="en-US" dirty="0"/>
              <a:t>Usually relies on a testing framework such as </a:t>
            </a:r>
            <a:r>
              <a:rPr lang="en-US" dirty="0" err="1"/>
              <a:t>Junit</a:t>
            </a:r>
            <a:r>
              <a:rPr lang="en-US" dirty="0"/>
              <a:t>.</a:t>
            </a:r>
          </a:p>
          <a:p>
            <a:pPr>
              <a:lnSpc>
                <a:spcPct val="90000"/>
              </a:lnSpc>
            </a:pPr>
            <a:r>
              <a:rPr lang="en-US" dirty="0"/>
              <a:t>All previous and new tests are run automatically when new functionality is added, thus checking that the new functionality has not introduced errors.</a:t>
            </a:r>
          </a:p>
        </p:txBody>
      </p:sp>
      <p:sp>
        <p:nvSpPr>
          <p:cNvPr id="5" name="Footer Placeholder 4"/>
          <p:cNvSpPr>
            <a:spLocks noGrp="1"/>
          </p:cNvSpPr>
          <p:nvPr>
            <p:ph type="ftr" sz="quarter" idx="11"/>
          </p:nvPr>
        </p:nvSpPr>
        <p:spPr/>
        <p:txBody>
          <a:bodyPr/>
          <a:lstStyle/>
          <a:p>
            <a:pPr>
              <a:defRPr/>
            </a:pPr>
            <a:r>
              <a:rPr lang="en-US"/>
              <a:t>Chapter 3 Agile Software Development</a:t>
            </a:r>
          </a:p>
        </p:txBody>
      </p:sp>
      <p:sp>
        <p:nvSpPr>
          <p:cNvPr id="4" name="Slide Number Placeholder 3"/>
          <p:cNvSpPr>
            <a:spLocks noGrp="1"/>
          </p:cNvSpPr>
          <p:nvPr>
            <p:ph type="sldNum" sz="quarter" idx="12"/>
          </p:nvPr>
        </p:nvSpPr>
        <p:spPr/>
        <p:txBody>
          <a:bodyPr/>
          <a:lstStyle/>
          <a:p>
            <a:pPr>
              <a:defRPr/>
            </a:pPr>
            <a:fld id="{EAB5BBF0-B782-3644-AFE1-10103AC25370}" type="slidenum">
              <a:rPr lang="en-US" smtClean="0"/>
              <a:pPr>
                <a:defRPr/>
              </a:pPr>
              <a:t>31</a:t>
            </a:fld>
            <a:endParaRPr lang="en-US"/>
          </a:p>
        </p:txBody>
      </p:sp>
    </p:spTree>
  </p:cSld>
  <p:clrMapOvr>
    <a:masterClrMapping/>
  </p:clrMapOvr>
  <p:transition spd="med">
    <p:wipe dir="r"/>
  </p:transition>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Customer involvement</a:t>
            </a:r>
          </a:p>
        </p:txBody>
      </p:sp>
      <p:sp>
        <p:nvSpPr>
          <p:cNvPr id="3" name="Content Placeholder 2"/>
          <p:cNvSpPr>
            <a:spLocks noGrp="1"/>
          </p:cNvSpPr>
          <p:nvPr>
            <p:ph idx="1"/>
          </p:nvPr>
        </p:nvSpPr>
        <p:spPr/>
        <p:txBody>
          <a:bodyPr/>
          <a:lstStyle/>
          <a:p>
            <a:r>
              <a:rPr lang="en-GB" dirty="0"/>
              <a:t>The role of the customer in the testing process is to help develop acceptance tests for the stories that are to be implemented in the next release of the system. </a:t>
            </a:r>
          </a:p>
          <a:p>
            <a:r>
              <a:rPr lang="en-GB" dirty="0"/>
              <a:t>The customer who is part of the team writes tests as development proceeds. All new code is therefore validated to ensure that it is what the customer needs. </a:t>
            </a:r>
          </a:p>
          <a:p>
            <a:r>
              <a:rPr lang="en-GB" dirty="0"/>
              <a:t>However, people adopting the customer role have limited time available and so cannot work full-time with the development team. They may feel that providing the requirements was enough of a contribution and so may be reluctant to get involved in the testing process. </a:t>
            </a:r>
            <a:endParaRPr lang="en-US" dirty="0"/>
          </a:p>
        </p:txBody>
      </p:sp>
      <p:sp>
        <p:nvSpPr>
          <p:cNvPr id="4" name="Footer Placeholder 3"/>
          <p:cNvSpPr>
            <a:spLocks noGrp="1"/>
          </p:cNvSpPr>
          <p:nvPr>
            <p:ph type="ftr" sz="quarter" idx="11"/>
          </p:nvPr>
        </p:nvSpPr>
        <p:spPr/>
        <p:txBody>
          <a:bodyPr/>
          <a:lstStyle/>
          <a:p>
            <a:pPr>
              <a:defRPr/>
            </a:pPr>
            <a:r>
              <a:rPr lang="en-US"/>
              <a:t>Chapter 3 Agile Software Development</a:t>
            </a:r>
          </a:p>
        </p:txBody>
      </p:sp>
      <p:sp>
        <p:nvSpPr>
          <p:cNvPr id="5" name="Slide Number Placeholder 4"/>
          <p:cNvSpPr>
            <a:spLocks noGrp="1"/>
          </p:cNvSpPr>
          <p:nvPr>
            <p:ph type="sldNum" sz="quarter" idx="12"/>
          </p:nvPr>
        </p:nvSpPr>
        <p:spPr/>
        <p:txBody>
          <a:bodyPr/>
          <a:lstStyle/>
          <a:p>
            <a:pPr>
              <a:defRPr/>
            </a:pPr>
            <a:fld id="{EAB5BBF0-B782-3644-AFE1-10103AC25370}" type="slidenum">
              <a:rPr lang="en-US" smtClean="0"/>
              <a:pPr>
                <a:defRPr/>
              </a:pPr>
              <a:t>32</a:t>
            </a:fld>
            <a:endParaRPr lang="en-US"/>
          </a:p>
        </p:txBody>
      </p:sp>
    </p:spTree>
  </p:cSld>
  <p:clrMapOvr>
    <a:masterClrMapping/>
  </p:clrMapOvr>
  <p:transition spd="med">
    <p:wipe dir="r"/>
  </p:transition>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Title 1"/>
          <p:cNvSpPr>
            <a:spLocks noGrp="1"/>
          </p:cNvSpPr>
          <p:nvPr>
            <p:ph type="title"/>
          </p:nvPr>
        </p:nvSpPr>
        <p:spPr/>
        <p:txBody>
          <a:bodyPr/>
          <a:lstStyle/>
          <a:p>
            <a:r>
              <a:rPr lang="en-US" dirty="0"/>
              <a:t>Test case description for dose checking</a:t>
            </a:r>
            <a:r>
              <a:rPr lang="en-GB" dirty="0"/>
              <a:t> </a:t>
            </a:r>
            <a:endParaRPr lang="en-US" dirty="0"/>
          </a:p>
        </p:txBody>
      </p:sp>
      <p:sp>
        <p:nvSpPr>
          <p:cNvPr id="6" name="Footer Placeholder 5"/>
          <p:cNvSpPr>
            <a:spLocks noGrp="1"/>
          </p:cNvSpPr>
          <p:nvPr>
            <p:ph type="ftr" sz="quarter" idx="11"/>
          </p:nvPr>
        </p:nvSpPr>
        <p:spPr/>
        <p:txBody>
          <a:bodyPr/>
          <a:lstStyle/>
          <a:p>
            <a:pPr>
              <a:defRPr/>
            </a:pPr>
            <a:r>
              <a:rPr lang="en-US"/>
              <a:t>Chapter 3 Agile Software Development</a:t>
            </a:r>
          </a:p>
        </p:txBody>
      </p:sp>
      <p:sp>
        <p:nvSpPr>
          <p:cNvPr id="5" name="Slide Number Placeholder 4"/>
          <p:cNvSpPr>
            <a:spLocks noGrp="1"/>
          </p:cNvSpPr>
          <p:nvPr>
            <p:ph type="sldNum" sz="quarter" idx="12"/>
          </p:nvPr>
        </p:nvSpPr>
        <p:spPr/>
        <p:txBody>
          <a:bodyPr/>
          <a:lstStyle/>
          <a:p>
            <a:pPr>
              <a:defRPr/>
            </a:pPr>
            <a:fld id="{EAB5BBF0-B782-3644-AFE1-10103AC25370}" type="slidenum">
              <a:rPr lang="en-US" smtClean="0"/>
              <a:pPr>
                <a:defRPr/>
              </a:pPr>
              <a:t>33</a:t>
            </a:fld>
            <a:endParaRPr lang="en-US"/>
          </a:p>
        </p:txBody>
      </p:sp>
      <p:pic>
        <p:nvPicPr>
          <p:cNvPr id="4" name="Picture 3" descr="3.7 DoseChecking.eps"/>
          <p:cNvPicPr>
            <a:picLocks noChangeAspect="1"/>
          </p:cNvPicPr>
          <p:nvPr/>
        </p:nvPicPr>
        <p:blipFill>
          <a:blip r:embed="rId2"/>
          <a:stretch>
            <a:fillRect/>
          </a:stretch>
        </p:blipFill>
        <p:spPr>
          <a:xfrm>
            <a:off x="805735" y="1950230"/>
            <a:ext cx="7436363" cy="4049252"/>
          </a:xfrm>
          <a:prstGeom prst="rect">
            <a:avLst/>
          </a:prstGeom>
        </p:spPr>
      </p:pic>
    </p:spTree>
  </p:cSld>
  <p:clrMapOvr>
    <a:masterClrMapping/>
  </p:clrMapOvr>
  <p:transition spd="med">
    <p:wipe dir="r"/>
  </p:transition>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Test automation</a:t>
            </a:r>
          </a:p>
        </p:txBody>
      </p:sp>
      <p:sp>
        <p:nvSpPr>
          <p:cNvPr id="3" name="Content Placeholder 2"/>
          <p:cNvSpPr>
            <a:spLocks noGrp="1"/>
          </p:cNvSpPr>
          <p:nvPr>
            <p:ph idx="1"/>
          </p:nvPr>
        </p:nvSpPr>
        <p:spPr/>
        <p:txBody>
          <a:bodyPr/>
          <a:lstStyle/>
          <a:p>
            <a:r>
              <a:rPr lang="en-GB" dirty="0"/>
              <a:t>Test automation means that tests are written as executable components before the task is implemented </a:t>
            </a:r>
          </a:p>
          <a:p>
            <a:pPr lvl="1"/>
            <a:r>
              <a:rPr lang="en-GB" dirty="0"/>
              <a:t>These testing components should be stand-alone, should simulate the submission of input to be tested and should check that the result meets the output specification. An automated test framework (e.g. </a:t>
            </a:r>
            <a:r>
              <a:rPr lang="en-GB" dirty="0" err="1"/>
              <a:t>Junit</a:t>
            </a:r>
            <a:r>
              <a:rPr lang="en-GB" dirty="0"/>
              <a:t>) is a system that makes it easy to write executable tests and submit a set of tests for execution. </a:t>
            </a:r>
          </a:p>
          <a:p>
            <a:r>
              <a:rPr lang="en-GB" dirty="0"/>
              <a:t>As testing is automated, there is always a set of tests that can be quickly and easily executed</a:t>
            </a:r>
          </a:p>
          <a:p>
            <a:pPr lvl="1"/>
            <a:r>
              <a:rPr lang="en-GB" dirty="0"/>
              <a:t>Whenever any functionality is added to the system, the tests can be run and problems that the new code has introduced can be caught immediately.  </a:t>
            </a:r>
          </a:p>
          <a:p>
            <a:endParaRPr lang="en-US" dirty="0"/>
          </a:p>
        </p:txBody>
      </p:sp>
      <p:sp>
        <p:nvSpPr>
          <p:cNvPr id="4" name="Footer Placeholder 3"/>
          <p:cNvSpPr>
            <a:spLocks noGrp="1"/>
          </p:cNvSpPr>
          <p:nvPr>
            <p:ph type="ftr" sz="quarter" idx="11"/>
          </p:nvPr>
        </p:nvSpPr>
        <p:spPr/>
        <p:txBody>
          <a:bodyPr/>
          <a:lstStyle/>
          <a:p>
            <a:pPr>
              <a:defRPr/>
            </a:pPr>
            <a:r>
              <a:rPr lang="en-US"/>
              <a:t>Chapter 3 Agile Software Development</a:t>
            </a:r>
          </a:p>
        </p:txBody>
      </p:sp>
      <p:sp>
        <p:nvSpPr>
          <p:cNvPr id="5" name="Slide Number Placeholder 4"/>
          <p:cNvSpPr>
            <a:spLocks noGrp="1"/>
          </p:cNvSpPr>
          <p:nvPr>
            <p:ph type="sldNum" sz="quarter" idx="12"/>
          </p:nvPr>
        </p:nvSpPr>
        <p:spPr/>
        <p:txBody>
          <a:bodyPr/>
          <a:lstStyle/>
          <a:p>
            <a:pPr>
              <a:defRPr/>
            </a:pPr>
            <a:fld id="{EAB5BBF0-B782-3644-AFE1-10103AC25370}" type="slidenum">
              <a:rPr lang="en-US" smtClean="0"/>
              <a:pPr>
                <a:defRPr/>
              </a:pPr>
              <a:t>34</a:t>
            </a:fld>
            <a:endParaRPr lang="en-US"/>
          </a:p>
        </p:txBody>
      </p:sp>
    </p:spTree>
  </p:cSld>
  <p:clrMapOvr>
    <a:masterClrMapping/>
  </p:clrMapOvr>
  <p:transition spd="med">
    <p:wipe dir="r"/>
  </p:transition>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Problems with test-first development</a:t>
            </a:r>
          </a:p>
        </p:txBody>
      </p:sp>
      <p:sp>
        <p:nvSpPr>
          <p:cNvPr id="3" name="Content Placeholder 2"/>
          <p:cNvSpPr>
            <a:spLocks noGrp="1"/>
          </p:cNvSpPr>
          <p:nvPr>
            <p:ph idx="1"/>
          </p:nvPr>
        </p:nvSpPr>
        <p:spPr/>
        <p:txBody>
          <a:bodyPr/>
          <a:lstStyle/>
          <a:p>
            <a:r>
              <a:rPr lang="en-GB" dirty="0"/>
              <a:t>Programmers prefer programming to testing and sometimes they take short cuts when writing tests. For example, they may write incomplete tests that do not check for all possible exceptions that may occur. </a:t>
            </a:r>
          </a:p>
          <a:p>
            <a:r>
              <a:rPr lang="en-GB" dirty="0"/>
              <a:t>Some tests can be very difficult to write incrementally. For example, in a complex user interface, it is often difficult to write unit tests for the code that implements the ‘display logic’ and workflow between screens. </a:t>
            </a:r>
          </a:p>
          <a:p>
            <a:r>
              <a:rPr lang="en-GB" dirty="0"/>
              <a:t>It difficult to judge the completeness of a set of tests. Although you may have a lot of system tests, your test set may not provide complete coverage.  </a:t>
            </a:r>
          </a:p>
          <a:p>
            <a:endParaRPr lang="en-US" dirty="0"/>
          </a:p>
        </p:txBody>
      </p:sp>
      <p:sp>
        <p:nvSpPr>
          <p:cNvPr id="4" name="Footer Placeholder 3"/>
          <p:cNvSpPr>
            <a:spLocks noGrp="1"/>
          </p:cNvSpPr>
          <p:nvPr>
            <p:ph type="ftr" sz="quarter" idx="11"/>
          </p:nvPr>
        </p:nvSpPr>
        <p:spPr/>
        <p:txBody>
          <a:bodyPr/>
          <a:lstStyle/>
          <a:p>
            <a:pPr>
              <a:defRPr/>
            </a:pPr>
            <a:r>
              <a:rPr lang="en-US"/>
              <a:t>Chapter 3 Agile Software Development</a:t>
            </a:r>
          </a:p>
        </p:txBody>
      </p:sp>
      <p:sp>
        <p:nvSpPr>
          <p:cNvPr id="5" name="Slide Number Placeholder 4"/>
          <p:cNvSpPr>
            <a:spLocks noGrp="1"/>
          </p:cNvSpPr>
          <p:nvPr>
            <p:ph type="sldNum" sz="quarter" idx="12"/>
          </p:nvPr>
        </p:nvSpPr>
        <p:spPr/>
        <p:txBody>
          <a:bodyPr/>
          <a:lstStyle/>
          <a:p>
            <a:pPr>
              <a:defRPr/>
            </a:pPr>
            <a:fld id="{EAB5BBF0-B782-3644-AFE1-10103AC25370}" type="slidenum">
              <a:rPr lang="en-US" smtClean="0"/>
              <a:pPr>
                <a:defRPr/>
              </a:pPr>
              <a:t>35</a:t>
            </a:fld>
            <a:endParaRPr lang="en-US"/>
          </a:p>
        </p:txBody>
      </p:sp>
    </p:spTree>
  </p:cSld>
  <p:clrMapOvr>
    <a:masterClrMapping/>
  </p:clrMapOvr>
  <p:transition spd="med">
    <p:wipe dir="r"/>
  </p:transition>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74530" name="Rectangle 2"/>
          <p:cNvSpPr>
            <a:spLocks noGrp="1" noChangeArrowheads="1"/>
          </p:cNvSpPr>
          <p:nvPr>
            <p:ph type="title"/>
          </p:nvPr>
        </p:nvSpPr>
        <p:spPr/>
        <p:txBody>
          <a:bodyPr/>
          <a:lstStyle/>
          <a:p>
            <a:r>
              <a:rPr lang="en-US"/>
              <a:t>Pair programming</a:t>
            </a:r>
          </a:p>
        </p:txBody>
      </p:sp>
      <p:sp>
        <p:nvSpPr>
          <p:cNvPr id="1174531" name="Rectangle 3"/>
          <p:cNvSpPr>
            <a:spLocks noGrp="1" noChangeArrowheads="1"/>
          </p:cNvSpPr>
          <p:nvPr>
            <p:ph idx="1"/>
          </p:nvPr>
        </p:nvSpPr>
        <p:spPr/>
        <p:txBody>
          <a:bodyPr/>
          <a:lstStyle/>
          <a:p>
            <a:pPr>
              <a:lnSpc>
                <a:spcPct val="90000"/>
              </a:lnSpc>
            </a:pPr>
            <a:r>
              <a:rPr lang="en-US" sz="2400" dirty="0"/>
              <a:t>Pair </a:t>
            </a:r>
            <a:r>
              <a:rPr lang="en-US" dirty="0"/>
              <a:t>programming involves </a:t>
            </a:r>
            <a:r>
              <a:rPr lang="en-US" sz="2400" dirty="0"/>
              <a:t>programmers working in pairs, developing code together.</a:t>
            </a:r>
          </a:p>
          <a:p>
            <a:pPr>
              <a:lnSpc>
                <a:spcPct val="90000"/>
              </a:lnSpc>
            </a:pPr>
            <a:r>
              <a:rPr lang="en-US" sz="2400" dirty="0"/>
              <a:t>This helps develop common ownership of code and spreads knowledge across the team.</a:t>
            </a:r>
          </a:p>
          <a:p>
            <a:pPr>
              <a:lnSpc>
                <a:spcPct val="90000"/>
              </a:lnSpc>
            </a:pPr>
            <a:r>
              <a:rPr lang="en-US" sz="2400" dirty="0"/>
              <a:t>It serves as an informal review process as each line of code is looked at by more than 1 person.</a:t>
            </a:r>
          </a:p>
          <a:p>
            <a:pPr>
              <a:lnSpc>
                <a:spcPct val="90000"/>
              </a:lnSpc>
            </a:pPr>
            <a:r>
              <a:rPr lang="en-US" sz="2400" dirty="0"/>
              <a:t>It encourages refactoring as the whole team can benefit from </a:t>
            </a:r>
            <a:r>
              <a:rPr lang="en-US" dirty="0"/>
              <a:t>improving the system code.</a:t>
            </a:r>
            <a:endParaRPr lang="en-US" sz="2400" dirty="0"/>
          </a:p>
        </p:txBody>
      </p:sp>
      <p:sp>
        <p:nvSpPr>
          <p:cNvPr id="5" name="Footer Placeholder 4"/>
          <p:cNvSpPr>
            <a:spLocks noGrp="1"/>
          </p:cNvSpPr>
          <p:nvPr>
            <p:ph type="ftr" sz="quarter" idx="11"/>
          </p:nvPr>
        </p:nvSpPr>
        <p:spPr/>
        <p:txBody>
          <a:bodyPr/>
          <a:lstStyle/>
          <a:p>
            <a:pPr>
              <a:defRPr/>
            </a:pPr>
            <a:r>
              <a:rPr lang="en-US"/>
              <a:t>Chapter 3 Agile Software Development</a:t>
            </a:r>
          </a:p>
        </p:txBody>
      </p:sp>
      <p:sp>
        <p:nvSpPr>
          <p:cNvPr id="4" name="Slide Number Placeholder 3"/>
          <p:cNvSpPr>
            <a:spLocks noGrp="1"/>
          </p:cNvSpPr>
          <p:nvPr>
            <p:ph type="sldNum" sz="quarter" idx="12"/>
          </p:nvPr>
        </p:nvSpPr>
        <p:spPr/>
        <p:txBody>
          <a:bodyPr/>
          <a:lstStyle/>
          <a:p>
            <a:pPr>
              <a:defRPr/>
            </a:pPr>
            <a:fld id="{EAB5BBF0-B782-3644-AFE1-10103AC25370}" type="slidenum">
              <a:rPr lang="en-US" smtClean="0"/>
              <a:pPr>
                <a:defRPr/>
              </a:pPr>
              <a:t>36</a:t>
            </a:fld>
            <a:endParaRPr lang="en-US"/>
          </a:p>
        </p:txBody>
      </p:sp>
    </p:spTree>
  </p:cSld>
  <p:clrMapOvr>
    <a:masterClrMapping/>
  </p:clrMapOvr>
  <p:transition spd="med">
    <p:wipe dir="r"/>
  </p:transition>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Pair programming</a:t>
            </a:r>
          </a:p>
        </p:txBody>
      </p:sp>
      <p:sp>
        <p:nvSpPr>
          <p:cNvPr id="3" name="Content Placeholder 2"/>
          <p:cNvSpPr>
            <a:spLocks noGrp="1"/>
          </p:cNvSpPr>
          <p:nvPr>
            <p:ph idx="1"/>
          </p:nvPr>
        </p:nvSpPr>
        <p:spPr/>
        <p:txBody>
          <a:bodyPr/>
          <a:lstStyle/>
          <a:p>
            <a:r>
              <a:rPr lang="en-GB" dirty="0"/>
              <a:t>In pair programming, programmers sit together at the same computer to develop the software.</a:t>
            </a:r>
          </a:p>
          <a:p>
            <a:r>
              <a:rPr lang="en-GB" dirty="0"/>
              <a:t>Pairs are created dynamically so that all team members work with each other during the development process.</a:t>
            </a:r>
          </a:p>
          <a:p>
            <a:r>
              <a:rPr lang="en-GB" dirty="0"/>
              <a:t>The sharing of knowledge that happens during pair programming is very important as it reduces the overall risks to a project when team members leave.</a:t>
            </a:r>
          </a:p>
          <a:p>
            <a:r>
              <a:rPr lang="en-GB" dirty="0"/>
              <a:t>Pair programming is not necessarily inefficient and there is some evidence that suggests that a pair working together is more efficient than 2 programmers working separately. </a:t>
            </a:r>
            <a:endParaRPr lang="en-US" dirty="0"/>
          </a:p>
          <a:p>
            <a:endParaRPr lang="en-GB" dirty="0"/>
          </a:p>
        </p:txBody>
      </p:sp>
      <p:sp>
        <p:nvSpPr>
          <p:cNvPr id="5" name="Footer Placeholder 4"/>
          <p:cNvSpPr>
            <a:spLocks noGrp="1"/>
          </p:cNvSpPr>
          <p:nvPr>
            <p:ph type="ftr" sz="quarter" idx="11"/>
          </p:nvPr>
        </p:nvSpPr>
        <p:spPr/>
        <p:txBody>
          <a:bodyPr/>
          <a:lstStyle/>
          <a:p>
            <a:pPr>
              <a:defRPr/>
            </a:pPr>
            <a:r>
              <a:rPr lang="en-US"/>
              <a:t>Chapter 3 Agile Software Development</a:t>
            </a:r>
          </a:p>
        </p:txBody>
      </p:sp>
      <p:sp>
        <p:nvSpPr>
          <p:cNvPr id="4" name="Slide Number Placeholder 3"/>
          <p:cNvSpPr>
            <a:spLocks noGrp="1"/>
          </p:cNvSpPr>
          <p:nvPr>
            <p:ph type="sldNum" sz="quarter" idx="12"/>
          </p:nvPr>
        </p:nvSpPr>
        <p:spPr/>
        <p:txBody>
          <a:bodyPr/>
          <a:lstStyle/>
          <a:p>
            <a:pPr>
              <a:defRPr/>
            </a:pPr>
            <a:fld id="{EAB5BBF0-B782-3644-AFE1-10103AC25370}" type="slidenum">
              <a:rPr lang="en-US" smtClean="0"/>
              <a:pPr>
                <a:defRPr/>
              </a:pPr>
              <a:t>37</a:t>
            </a:fld>
            <a:endParaRPr lang="en-US"/>
          </a:p>
        </p:txBody>
      </p:sp>
    </p:spTree>
  </p:cSld>
  <p:clrMapOvr>
    <a:masterClrMapping/>
  </p:clrMapOvr>
  <p:transition spd="med">
    <p:wipe dir="r"/>
  </p:transition>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Scrum</a:t>
            </a:r>
          </a:p>
        </p:txBody>
      </p:sp>
      <p:sp>
        <p:nvSpPr>
          <p:cNvPr id="3" name="Content Placeholder 2"/>
          <p:cNvSpPr>
            <a:spLocks noGrp="1"/>
          </p:cNvSpPr>
          <p:nvPr>
            <p:ph idx="1"/>
          </p:nvPr>
        </p:nvSpPr>
        <p:spPr/>
        <p:txBody>
          <a:bodyPr/>
          <a:lstStyle/>
          <a:p>
            <a:r>
              <a:rPr lang="en-GB" dirty="0"/>
              <a:t>Scrum is an agile method that focuses on managing iterative development rather than specific agile practices.</a:t>
            </a:r>
          </a:p>
          <a:p>
            <a:r>
              <a:rPr lang="en-GB" dirty="0"/>
              <a:t>There are three phases in Scrum. </a:t>
            </a:r>
          </a:p>
          <a:p>
            <a:pPr lvl="1"/>
            <a:r>
              <a:rPr lang="en-GB" dirty="0"/>
              <a:t>The initial phase is an outline planning phase where you establish the general objectives for the project and design the software architecture. </a:t>
            </a:r>
          </a:p>
          <a:p>
            <a:pPr lvl="1"/>
            <a:r>
              <a:rPr lang="en-GB" dirty="0"/>
              <a:t>This is followed by a series of sprint cycles, where each cycle develops an increment of the system. </a:t>
            </a:r>
          </a:p>
          <a:p>
            <a:pPr lvl="1"/>
            <a:r>
              <a:rPr lang="en-GB" dirty="0"/>
              <a:t>The project closure phase wraps up the project, completes required documentation such as system help frames and user manuals and assesses the lessons learned from the project.</a:t>
            </a:r>
          </a:p>
          <a:p>
            <a:pPr marL="0" indent="0">
              <a:buNone/>
            </a:pPr>
            <a:endParaRPr lang="en-GB" dirty="0"/>
          </a:p>
          <a:p>
            <a:endParaRPr lang="en-US" dirty="0"/>
          </a:p>
        </p:txBody>
      </p:sp>
      <p:sp>
        <p:nvSpPr>
          <p:cNvPr id="4" name="Footer Placeholder 3"/>
          <p:cNvSpPr>
            <a:spLocks noGrp="1"/>
          </p:cNvSpPr>
          <p:nvPr>
            <p:ph type="ftr" sz="quarter" idx="11"/>
          </p:nvPr>
        </p:nvSpPr>
        <p:spPr/>
        <p:txBody>
          <a:bodyPr/>
          <a:lstStyle/>
          <a:p>
            <a:pPr>
              <a:defRPr/>
            </a:pPr>
            <a:r>
              <a:rPr lang="en-US"/>
              <a:t>Chapter 3 Agile Software Development</a:t>
            </a:r>
          </a:p>
        </p:txBody>
      </p:sp>
      <p:sp>
        <p:nvSpPr>
          <p:cNvPr id="5" name="Slide Number Placeholder 4"/>
          <p:cNvSpPr>
            <a:spLocks noGrp="1"/>
          </p:cNvSpPr>
          <p:nvPr>
            <p:ph type="sldNum" sz="quarter" idx="12"/>
          </p:nvPr>
        </p:nvSpPr>
        <p:spPr/>
        <p:txBody>
          <a:bodyPr/>
          <a:lstStyle/>
          <a:p>
            <a:pPr>
              <a:defRPr/>
            </a:pPr>
            <a:fld id="{EAB5BBF0-B782-3644-AFE1-10103AC25370}" type="slidenum">
              <a:rPr lang="en-US" smtClean="0"/>
              <a:pPr>
                <a:defRPr/>
              </a:pPr>
              <a:t>38</a:t>
            </a:fld>
            <a:endParaRPr lang="en-US"/>
          </a:p>
        </p:txBody>
      </p:sp>
    </p:spTree>
  </p:cSld>
  <p:clrMapOvr>
    <a:masterClrMapping/>
  </p:clrMapOvr>
  <p:transition spd="med">
    <p:wipe dir="r"/>
  </p:transition>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41451565-765E-27A3-0E30-CA6B5CB5B014}"/>
              </a:ext>
            </a:extLst>
          </p:cNvPr>
          <p:cNvSpPr>
            <a:spLocks noGrp="1"/>
          </p:cNvSpPr>
          <p:nvPr>
            <p:ph type="title"/>
          </p:nvPr>
        </p:nvSpPr>
        <p:spPr/>
        <p:txBody>
          <a:bodyPr/>
          <a:lstStyle/>
          <a:p>
            <a:r>
              <a:rPr lang="en-US" dirty="0"/>
              <a:t>Scrum</a:t>
            </a:r>
          </a:p>
        </p:txBody>
      </p:sp>
      <p:sp>
        <p:nvSpPr>
          <p:cNvPr id="5" name="Footer Placeholder 4">
            <a:extLst>
              <a:ext uri="{FF2B5EF4-FFF2-40B4-BE49-F238E27FC236}">
                <a16:creationId xmlns:a16="http://schemas.microsoft.com/office/drawing/2014/main" xmlns="" id="{62143855-D67D-0A0A-56B6-6D5C17A19349}"/>
              </a:ext>
            </a:extLst>
          </p:cNvPr>
          <p:cNvSpPr>
            <a:spLocks noGrp="1"/>
          </p:cNvSpPr>
          <p:nvPr>
            <p:ph type="ftr" sz="quarter" idx="11"/>
          </p:nvPr>
        </p:nvSpPr>
        <p:spPr/>
        <p:txBody>
          <a:bodyPr/>
          <a:lstStyle/>
          <a:p>
            <a:pPr>
              <a:defRPr/>
            </a:pPr>
            <a:r>
              <a:rPr lang="en-US"/>
              <a:t>Chapter 3 Agile Software Development</a:t>
            </a:r>
          </a:p>
        </p:txBody>
      </p:sp>
      <p:sp>
        <p:nvSpPr>
          <p:cNvPr id="6" name="Slide Number Placeholder 5">
            <a:extLst>
              <a:ext uri="{FF2B5EF4-FFF2-40B4-BE49-F238E27FC236}">
                <a16:creationId xmlns:a16="http://schemas.microsoft.com/office/drawing/2014/main" xmlns="" id="{10DA2E01-7B66-656B-1487-AB745CF0587D}"/>
              </a:ext>
            </a:extLst>
          </p:cNvPr>
          <p:cNvSpPr>
            <a:spLocks noGrp="1"/>
          </p:cNvSpPr>
          <p:nvPr>
            <p:ph type="sldNum" sz="quarter" idx="12"/>
          </p:nvPr>
        </p:nvSpPr>
        <p:spPr/>
        <p:txBody>
          <a:bodyPr/>
          <a:lstStyle/>
          <a:p>
            <a:pPr>
              <a:defRPr/>
            </a:pPr>
            <a:fld id="{EAB5BBF0-B782-3644-AFE1-10103AC25370}" type="slidenum">
              <a:rPr lang="en-US" smtClean="0"/>
              <a:pPr>
                <a:defRPr/>
              </a:pPr>
              <a:t>39</a:t>
            </a:fld>
            <a:endParaRPr lang="en-US"/>
          </a:p>
        </p:txBody>
      </p:sp>
      <p:pic>
        <p:nvPicPr>
          <p:cNvPr id="8" name="Picture 7">
            <a:extLst>
              <a:ext uri="{FF2B5EF4-FFF2-40B4-BE49-F238E27FC236}">
                <a16:creationId xmlns:a16="http://schemas.microsoft.com/office/drawing/2014/main" xmlns="" id="{CC673625-8B44-5A26-8F1E-C0534260A7C1}"/>
              </a:ext>
            </a:extLst>
          </p:cNvPr>
          <p:cNvPicPr>
            <a:picLocks noChangeAspect="1"/>
          </p:cNvPicPr>
          <p:nvPr/>
        </p:nvPicPr>
        <p:blipFill>
          <a:blip r:embed="rId2"/>
          <a:stretch>
            <a:fillRect/>
          </a:stretch>
        </p:blipFill>
        <p:spPr>
          <a:xfrm>
            <a:off x="0" y="1531989"/>
            <a:ext cx="9144000" cy="4824361"/>
          </a:xfrm>
          <a:prstGeom prst="rect">
            <a:avLst/>
          </a:prstGeom>
        </p:spPr>
      </p:pic>
    </p:spTree>
    <p:extLst>
      <p:ext uri="{BB962C8B-B14F-4D97-AF65-F5344CB8AC3E}">
        <p14:creationId xmlns:p14="http://schemas.microsoft.com/office/powerpoint/2010/main" val="850040902"/>
      </p:ext>
    </p:extLst>
  </p:cSld>
  <p:clrMapOvr>
    <a:masterClrMapping/>
  </p:clrMapOvr>
  <p:transition spd="med">
    <p:wipe dir="r"/>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xmlns="" id="{6173EF45-A65E-E66E-A1F5-635102BA5543}"/>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xmlns="" id="{01A2DAE7-455B-395B-4BC2-586807D498D0}"/>
              </a:ext>
            </a:extLst>
          </p:cNvPr>
          <p:cNvSpPr>
            <a:spLocks noGrp="1"/>
          </p:cNvSpPr>
          <p:nvPr>
            <p:ph type="title"/>
          </p:nvPr>
        </p:nvSpPr>
        <p:spPr/>
        <p:txBody>
          <a:bodyPr/>
          <a:lstStyle/>
          <a:p>
            <a:r>
              <a:rPr lang="en-US" dirty="0"/>
              <a:t>Agile development</a:t>
            </a:r>
          </a:p>
        </p:txBody>
      </p:sp>
      <p:sp>
        <p:nvSpPr>
          <p:cNvPr id="3" name="Content Placeholder 2">
            <a:extLst>
              <a:ext uri="{FF2B5EF4-FFF2-40B4-BE49-F238E27FC236}">
                <a16:creationId xmlns:a16="http://schemas.microsoft.com/office/drawing/2014/main" xmlns="" id="{190DCD0A-AE3E-A15A-2349-153F222EE3BD}"/>
              </a:ext>
            </a:extLst>
          </p:cNvPr>
          <p:cNvSpPr>
            <a:spLocks noGrp="1"/>
          </p:cNvSpPr>
          <p:nvPr>
            <p:ph idx="1"/>
          </p:nvPr>
        </p:nvSpPr>
        <p:spPr>
          <a:xfrm>
            <a:off x="457200" y="1600200"/>
            <a:ext cx="8229600" cy="1480457"/>
          </a:xfrm>
        </p:spPr>
        <p:txBody>
          <a:bodyPr/>
          <a:lstStyle/>
          <a:p>
            <a:r>
              <a:rPr lang="en-US" dirty="0"/>
              <a:t>We can predict the requirements accurately</a:t>
            </a:r>
          </a:p>
          <a:p>
            <a:r>
              <a:rPr lang="en-US" dirty="0"/>
              <a:t>Translation is going to be perfect</a:t>
            </a:r>
          </a:p>
          <a:p>
            <a:endParaRPr lang="en-US" dirty="0"/>
          </a:p>
        </p:txBody>
      </p:sp>
      <p:sp>
        <p:nvSpPr>
          <p:cNvPr id="4" name="Footer Placeholder 3">
            <a:extLst>
              <a:ext uri="{FF2B5EF4-FFF2-40B4-BE49-F238E27FC236}">
                <a16:creationId xmlns:a16="http://schemas.microsoft.com/office/drawing/2014/main" xmlns="" id="{9C0809E9-F929-49A8-6C00-F88E6D24E1AD}"/>
              </a:ext>
            </a:extLst>
          </p:cNvPr>
          <p:cNvSpPr>
            <a:spLocks noGrp="1"/>
          </p:cNvSpPr>
          <p:nvPr>
            <p:ph type="ftr" sz="quarter" idx="11"/>
          </p:nvPr>
        </p:nvSpPr>
        <p:spPr/>
        <p:txBody>
          <a:bodyPr/>
          <a:lstStyle/>
          <a:p>
            <a:pPr>
              <a:defRPr/>
            </a:pPr>
            <a:r>
              <a:rPr lang="en-US"/>
              <a:t>Chapter 3 Agile Software Development</a:t>
            </a:r>
          </a:p>
        </p:txBody>
      </p:sp>
      <p:sp>
        <p:nvSpPr>
          <p:cNvPr id="5" name="Slide Number Placeholder 4">
            <a:extLst>
              <a:ext uri="{FF2B5EF4-FFF2-40B4-BE49-F238E27FC236}">
                <a16:creationId xmlns:a16="http://schemas.microsoft.com/office/drawing/2014/main" xmlns="" id="{670FB5B6-EE9D-605B-1559-2A3029A4ABFB}"/>
              </a:ext>
            </a:extLst>
          </p:cNvPr>
          <p:cNvSpPr>
            <a:spLocks noGrp="1"/>
          </p:cNvSpPr>
          <p:nvPr>
            <p:ph type="sldNum" sz="quarter" idx="12"/>
          </p:nvPr>
        </p:nvSpPr>
        <p:spPr/>
        <p:txBody>
          <a:bodyPr/>
          <a:lstStyle/>
          <a:p>
            <a:pPr>
              <a:defRPr/>
            </a:pPr>
            <a:fld id="{EAB5BBF0-B782-3644-AFE1-10103AC25370}" type="slidenum">
              <a:rPr lang="en-US" smtClean="0"/>
              <a:pPr>
                <a:defRPr/>
              </a:pPr>
              <a:t>4</a:t>
            </a:fld>
            <a:endParaRPr lang="en-US"/>
          </a:p>
        </p:txBody>
      </p:sp>
      <p:pic>
        <p:nvPicPr>
          <p:cNvPr id="7" name="Picture 6">
            <a:extLst>
              <a:ext uri="{FF2B5EF4-FFF2-40B4-BE49-F238E27FC236}">
                <a16:creationId xmlns:a16="http://schemas.microsoft.com/office/drawing/2014/main" xmlns="" id="{1FFC84B0-BE08-AB76-DBBC-C2A65721A116}"/>
              </a:ext>
            </a:extLst>
          </p:cNvPr>
          <p:cNvPicPr>
            <a:picLocks noChangeAspect="1"/>
          </p:cNvPicPr>
          <p:nvPr/>
        </p:nvPicPr>
        <p:blipFill>
          <a:blip r:embed="rId2"/>
          <a:stretch>
            <a:fillRect/>
          </a:stretch>
        </p:blipFill>
        <p:spPr>
          <a:xfrm>
            <a:off x="0" y="2936647"/>
            <a:ext cx="9144000" cy="3083266"/>
          </a:xfrm>
          <a:prstGeom prst="rect">
            <a:avLst/>
          </a:prstGeom>
        </p:spPr>
      </p:pic>
    </p:spTree>
    <p:extLst>
      <p:ext uri="{BB962C8B-B14F-4D97-AF65-F5344CB8AC3E}">
        <p14:creationId xmlns:p14="http://schemas.microsoft.com/office/powerpoint/2010/main" val="1127532288"/>
      </p:ext>
    </p:extLst>
  </p:cSld>
  <p:clrMapOvr>
    <a:masterClrMapping/>
  </p:clrMapOvr>
  <p:transition spd="med">
    <p:wipe dir="r"/>
  </p:transition>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Scrum terminology (a)</a:t>
            </a:r>
          </a:p>
        </p:txBody>
      </p:sp>
      <p:graphicFrame>
        <p:nvGraphicFramePr>
          <p:cNvPr id="6" name="Content Placeholder 5"/>
          <p:cNvGraphicFramePr>
            <a:graphicFrameLocks noGrp="1"/>
          </p:cNvGraphicFramePr>
          <p:nvPr>
            <p:ph idx="1"/>
            <p:extLst>
              <p:ext uri="{D42A27DB-BD31-4B8C-83A1-F6EECF244321}">
                <p14:modId xmlns:p14="http://schemas.microsoft.com/office/powerpoint/2010/main" val="1630369511"/>
              </p:ext>
            </p:extLst>
          </p:nvPr>
        </p:nvGraphicFramePr>
        <p:xfrm>
          <a:off x="457200" y="1809750"/>
          <a:ext cx="8229600" cy="4554431"/>
        </p:xfrm>
        <a:graphic>
          <a:graphicData uri="http://schemas.openxmlformats.org/drawingml/2006/table">
            <a:tbl>
              <a:tblPr firstRow="1" bandRow="1">
                <a:tableStyleId>{5C22544A-7EE6-4342-B048-85BDC9FD1C3A}</a:tableStyleId>
              </a:tblPr>
              <a:tblGrid>
                <a:gridCol w="1955800">
                  <a:extLst>
                    <a:ext uri="{9D8B030D-6E8A-4147-A177-3AD203B41FA5}">
                      <a16:colId xmlns:a16="http://schemas.microsoft.com/office/drawing/2014/main" xmlns="" val="20000"/>
                    </a:ext>
                  </a:extLst>
                </a:gridCol>
                <a:gridCol w="6273800">
                  <a:extLst>
                    <a:ext uri="{9D8B030D-6E8A-4147-A177-3AD203B41FA5}">
                      <a16:colId xmlns:a16="http://schemas.microsoft.com/office/drawing/2014/main" xmlns="" val="20001"/>
                    </a:ext>
                  </a:extLst>
                </a:gridCol>
              </a:tblGrid>
              <a:tr h="571500">
                <a:tc>
                  <a:txBody>
                    <a:bodyPr/>
                    <a:lstStyle/>
                    <a:p>
                      <a:r>
                        <a:rPr lang="en-US" dirty="0"/>
                        <a:t>Scrum term</a:t>
                      </a:r>
                    </a:p>
                  </a:txBody>
                  <a:tcPr/>
                </a:tc>
                <a:tc>
                  <a:txBody>
                    <a:bodyPr/>
                    <a:lstStyle/>
                    <a:p>
                      <a:r>
                        <a:rPr lang="en-US" dirty="0"/>
                        <a:t>Definition</a:t>
                      </a:r>
                    </a:p>
                  </a:txBody>
                  <a:tcPr/>
                </a:tc>
                <a:extLst>
                  <a:ext uri="{0D108BD9-81ED-4DB2-BD59-A6C34878D82A}">
                    <a16:rowId xmlns:a16="http://schemas.microsoft.com/office/drawing/2014/main" xmlns="" val="10000"/>
                  </a:ext>
                </a:extLst>
              </a:tr>
              <a:tr h="745863">
                <a:tc>
                  <a:txBody>
                    <a:bodyPr/>
                    <a:lstStyle/>
                    <a:p>
                      <a:pPr indent="0" algn="l">
                        <a:spcAft>
                          <a:spcPts val="0"/>
                        </a:spcAft>
                        <a:tabLst>
                          <a:tab pos="342900" algn="l"/>
                          <a:tab pos="685800" algn="l"/>
                          <a:tab pos="1028700" algn="l"/>
                        </a:tabLst>
                      </a:pPr>
                      <a:r>
                        <a:rPr lang="en-GB" sz="1400" dirty="0">
                          <a:solidFill>
                            <a:srgbClr val="000000"/>
                          </a:solidFill>
                          <a:effectLst/>
                          <a:latin typeface="Arial"/>
                          <a:ea typeface="Times New Roman"/>
                          <a:cs typeface="Times New Roman"/>
                        </a:rPr>
                        <a:t>Development team</a:t>
                      </a:r>
                    </a:p>
                  </a:txBody>
                  <a:tcPr marL="68580" marR="68580" marT="0" marB="0"/>
                </a:tc>
                <a:tc>
                  <a:txBody>
                    <a:bodyPr/>
                    <a:lstStyle/>
                    <a:p>
                      <a:pPr indent="0" algn="just">
                        <a:spcAft>
                          <a:spcPts val="0"/>
                        </a:spcAft>
                        <a:tabLst>
                          <a:tab pos="342900" algn="l"/>
                          <a:tab pos="685800" algn="l"/>
                          <a:tab pos="1028700" algn="l"/>
                        </a:tabLst>
                      </a:pPr>
                      <a:r>
                        <a:rPr lang="en-GB" sz="1400" dirty="0">
                          <a:solidFill>
                            <a:srgbClr val="000000"/>
                          </a:solidFill>
                          <a:effectLst/>
                          <a:latin typeface="Arial"/>
                          <a:ea typeface="Times New Roman"/>
                          <a:cs typeface="Times New Roman"/>
                        </a:rPr>
                        <a:t>A self-organizing group of software developers, which should be no more than 7 people. They are responsible for developing the software and other essential project documents.</a:t>
                      </a:r>
                    </a:p>
                  </a:txBody>
                  <a:tcPr marL="68580" marR="68580" marT="0" marB="0"/>
                </a:tc>
                <a:extLst>
                  <a:ext uri="{0D108BD9-81ED-4DB2-BD59-A6C34878D82A}">
                    <a16:rowId xmlns:a16="http://schemas.microsoft.com/office/drawing/2014/main" xmlns="" val="10001"/>
                  </a:ext>
                </a:extLst>
              </a:tr>
              <a:tr h="827601">
                <a:tc>
                  <a:txBody>
                    <a:bodyPr/>
                    <a:lstStyle/>
                    <a:p>
                      <a:pPr indent="0" algn="l">
                        <a:spcAft>
                          <a:spcPts val="0"/>
                        </a:spcAft>
                        <a:tabLst>
                          <a:tab pos="342900" algn="l"/>
                          <a:tab pos="685800" algn="l"/>
                          <a:tab pos="1028700" algn="l"/>
                        </a:tabLst>
                      </a:pPr>
                      <a:r>
                        <a:rPr lang="en-GB" sz="1400" dirty="0">
                          <a:solidFill>
                            <a:srgbClr val="000000"/>
                          </a:solidFill>
                          <a:effectLst/>
                          <a:latin typeface="Arial"/>
                          <a:ea typeface="Times New Roman"/>
                          <a:cs typeface="Times New Roman"/>
                        </a:rPr>
                        <a:t>Potentially shippable product increment</a:t>
                      </a:r>
                    </a:p>
                  </a:txBody>
                  <a:tcPr marL="68580" marR="68580" marT="0" marB="0"/>
                </a:tc>
                <a:tc>
                  <a:txBody>
                    <a:bodyPr/>
                    <a:lstStyle/>
                    <a:p>
                      <a:pPr indent="0" algn="just">
                        <a:spcAft>
                          <a:spcPts val="0"/>
                        </a:spcAft>
                        <a:tabLst>
                          <a:tab pos="342900" algn="l"/>
                          <a:tab pos="685800" algn="l"/>
                          <a:tab pos="1028700" algn="l"/>
                        </a:tabLst>
                      </a:pPr>
                      <a:r>
                        <a:rPr lang="en-GB" sz="1400" dirty="0">
                          <a:solidFill>
                            <a:srgbClr val="000000"/>
                          </a:solidFill>
                          <a:effectLst/>
                          <a:latin typeface="Arial"/>
                          <a:ea typeface="Times New Roman"/>
                          <a:cs typeface="Times New Roman"/>
                        </a:rPr>
                        <a:t>The software increment that is delivered from a sprint. The idea is that this should be ‘potentially shippable’ which means that it is in a finished state and no further work, such as testing, is needed to  incorporate it into the final product. In practice, this is not always achievable.</a:t>
                      </a:r>
                    </a:p>
                    <a:p>
                      <a:pPr indent="0" algn="just">
                        <a:spcAft>
                          <a:spcPts val="0"/>
                        </a:spcAft>
                        <a:tabLst>
                          <a:tab pos="342900" algn="l"/>
                          <a:tab pos="685800" algn="l"/>
                          <a:tab pos="1028700" algn="l"/>
                        </a:tabLst>
                      </a:pPr>
                      <a:endParaRPr lang="en-GB" sz="1400" dirty="0">
                        <a:solidFill>
                          <a:srgbClr val="000000"/>
                        </a:solidFill>
                        <a:effectLst/>
                        <a:latin typeface="Arial"/>
                        <a:ea typeface="Times New Roman"/>
                        <a:cs typeface="Times New Roman"/>
                      </a:endParaRPr>
                    </a:p>
                  </a:txBody>
                  <a:tcPr marL="68580" marR="68580" marT="0" marB="0"/>
                </a:tc>
                <a:extLst>
                  <a:ext uri="{0D108BD9-81ED-4DB2-BD59-A6C34878D82A}">
                    <a16:rowId xmlns:a16="http://schemas.microsoft.com/office/drawing/2014/main" xmlns="" val="10002"/>
                  </a:ext>
                </a:extLst>
              </a:tr>
              <a:tr h="827601">
                <a:tc>
                  <a:txBody>
                    <a:bodyPr/>
                    <a:lstStyle/>
                    <a:p>
                      <a:pPr indent="0" algn="l">
                        <a:spcAft>
                          <a:spcPts val="0"/>
                        </a:spcAft>
                        <a:tabLst>
                          <a:tab pos="342900" algn="l"/>
                          <a:tab pos="685800" algn="l"/>
                          <a:tab pos="1028700" algn="l"/>
                        </a:tabLst>
                      </a:pPr>
                      <a:r>
                        <a:rPr lang="en-GB" sz="1400" dirty="0">
                          <a:solidFill>
                            <a:srgbClr val="000000"/>
                          </a:solidFill>
                          <a:effectLst/>
                          <a:latin typeface="Arial"/>
                          <a:ea typeface="Times New Roman"/>
                          <a:cs typeface="Times New Roman"/>
                        </a:rPr>
                        <a:t>Product backlog</a:t>
                      </a:r>
                    </a:p>
                  </a:txBody>
                  <a:tcPr marL="68580" marR="68580" marT="0" marB="0"/>
                </a:tc>
                <a:tc>
                  <a:txBody>
                    <a:bodyPr/>
                    <a:lstStyle/>
                    <a:p>
                      <a:pPr indent="0" algn="just">
                        <a:spcAft>
                          <a:spcPts val="0"/>
                        </a:spcAft>
                        <a:tabLst>
                          <a:tab pos="342900" algn="l"/>
                          <a:tab pos="685800" algn="l"/>
                          <a:tab pos="1028700" algn="l"/>
                        </a:tabLst>
                      </a:pPr>
                      <a:r>
                        <a:rPr lang="en-GB" sz="1400" dirty="0">
                          <a:solidFill>
                            <a:srgbClr val="000000"/>
                          </a:solidFill>
                          <a:effectLst/>
                          <a:latin typeface="Arial"/>
                          <a:ea typeface="Times New Roman"/>
                          <a:cs typeface="Times New Roman"/>
                        </a:rPr>
                        <a:t>This is a list of ‘to do’ items which the Scrum team must tackle. They may be feature definitions for the software, software requirements, user stories or descriptions of supplementary tasks that are needed, such as architecture definition or user documentation.</a:t>
                      </a:r>
                    </a:p>
                    <a:p>
                      <a:pPr indent="0" algn="just">
                        <a:spcAft>
                          <a:spcPts val="0"/>
                        </a:spcAft>
                        <a:tabLst>
                          <a:tab pos="342900" algn="l"/>
                          <a:tab pos="685800" algn="l"/>
                          <a:tab pos="1028700" algn="l"/>
                        </a:tabLst>
                      </a:pPr>
                      <a:endParaRPr lang="en-GB" sz="1400" dirty="0">
                        <a:solidFill>
                          <a:srgbClr val="000000"/>
                        </a:solidFill>
                        <a:effectLst/>
                        <a:latin typeface="Arial"/>
                        <a:ea typeface="Times New Roman"/>
                        <a:cs typeface="Times New Roman"/>
                      </a:endParaRPr>
                    </a:p>
                  </a:txBody>
                  <a:tcPr marL="68580" marR="68580" marT="0" marB="0"/>
                </a:tc>
                <a:extLst>
                  <a:ext uri="{0D108BD9-81ED-4DB2-BD59-A6C34878D82A}">
                    <a16:rowId xmlns:a16="http://schemas.microsoft.com/office/drawing/2014/main" xmlns="" val="10003"/>
                  </a:ext>
                </a:extLst>
              </a:tr>
              <a:tr h="1103468">
                <a:tc>
                  <a:txBody>
                    <a:bodyPr/>
                    <a:lstStyle/>
                    <a:p>
                      <a:pPr indent="0" algn="l">
                        <a:spcAft>
                          <a:spcPts val="0"/>
                        </a:spcAft>
                        <a:tabLst>
                          <a:tab pos="342900" algn="l"/>
                          <a:tab pos="685800" algn="l"/>
                          <a:tab pos="1028700" algn="l"/>
                          <a:tab pos="1170305" algn="l"/>
                        </a:tabLst>
                      </a:pPr>
                      <a:r>
                        <a:rPr lang="en-GB" sz="1400" dirty="0">
                          <a:solidFill>
                            <a:srgbClr val="000000"/>
                          </a:solidFill>
                          <a:effectLst/>
                          <a:latin typeface="Arial"/>
                          <a:ea typeface="Times New Roman"/>
                          <a:cs typeface="Times New Roman"/>
                        </a:rPr>
                        <a:t>Product owner</a:t>
                      </a:r>
                    </a:p>
                  </a:txBody>
                  <a:tcPr marL="68580" marR="68580" marT="0" marB="0"/>
                </a:tc>
                <a:tc>
                  <a:txBody>
                    <a:bodyPr/>
                    <a:lstStyle/>
                    <a:p>
                      <a:pPr indent="0" algn="just">
                        <a:spcAft>
                          <a:spcPts val="0"/>
                        </a:spcAft>
                        <a:tabLst>
                          <a:tab pos="342900" algn="l"/>
                          <a:tab pos="685800" algn="l"/>
                          <a:tab pos="1028700" algn="l"/>
                        </a:tabLst>
                      </a:pPr>
                      <a:r>
                        <a:rPr lang="en-GB" sz="1400" dirty="0">
                          <a:solidFill>
                            <a:srgbClr val="000000"/>
                          </a:solidFill>
                          <a:effectLst/>
                          <a:latin typeface="Arial"/>
                          <a:ea typeface="Times New Roman"/>
                          <a:cs typeface="Times New Roman"/>
                        </a:rPr>
                        <a:t>An individual (or possibly a small group) whose job is to identify product features or requirements, prioritize these for development and continuously review the product backlog to ensure that the project continues to meet critical business needs. The Product Owner can be a customer but might also be a product manager in a software company or other stakeholder representative.</a:t>
                      </a:r>
                    </a:p>
                  </a:txBody>
                  <a:tcPr marL="68580" marR="68580" marT="0" marB="0"/>
                </a:tc>
                <a:extLst>
                  <a:ext uri="{0D108BD9-81ED-4DB2-BD59-A6C34878D82A}">
                    <a16:rowId xmlns:a16="http://schemas.microsoft.com/office/drawing/2014/main" xmlns="" val="10004"/>
                  </a:ext>
                </a:extLst>
              </a:tr>
            </a:tbl>
          </a:graphicData>
        </a:graphic>
      </p:graphicFrame>
      <p:sp>
        <p:nvSpPr>
          <p:cNvPr id="4" name="Footer Placeholder 3"/>
          <p:cNvSpPr>
            <a:spLocks noGrp="1"/>
          </p:cNvSpPr>
          <p:nvPr>
            <p:ph type="ftr" sz="quarter" idx="11"/>
          </p:nvPr>
        </p:nvSpPr>
        <p:spPr/>
        <p:txBody>
          <a:bodyPr/>
          <a:lstStyle/>
          <a:p>
            <a:pPr>
              <a:defRPr/>
            </a:pPr>
            <a:r>
              <a:rPr lang="en-US"/>
              <a:t>Chapter 3 Agile Software Development</a:t>
            </a:r>
          </a:p>
        </p:txBody>
      </p:sp>
      <p:sp>
        <p:nvSpPr>
          <p:cNvPr id="5" name="Slide Number Placeholder 4"/>
          <p:cNvSpPr>
            <a:spLocks noGrp="1"/>
          </p:cNvSpPr>
          <p:nvPr>
            <p:ph type="sldNum" sz="quarter" idx="12"/>
          </p:nvPr>
        </p:nvSpPr>
        <p:spPr/>
        <p:txBody>
          <a:bodyPr/>
          <a:lstStyle/>
          <a:p>
            <a:pPr>
              <a:defRPr/>
            </a:pPr>
            <a:fld id="{EAB5BBF0-B782-3644-AFE1-10103AC25370}" type="slidenum">
              <a:rPr lang="en-US" smtClean="0"/>
              <a:pPr>
                <a:defRPr/>
              </a:pPr>
              <a:t>40</a:t>
            </a:fld>
            <a:endParaRPr lang="en-US"/>
          </a:p>
        </p:txBody>
      </p:sp>
    </p:spTree>
    <p:extLst>
      <p:ext uri="{BB962C8B-B14F-4D97-AF65-F5344CB8AC3E}">
        <p14:creationId xmlns:p14="http://schemas.microsoft.com/office/powerpoint/2010/main" val="4279845486"/>
      </p:ext>
    </p:extLst>
  </p:cSld>
  <p:clrMapOvr>
    <a:masterClrMapping/>
  </p:clrMapOvr>
  <p:transition spd="med">
    <p:wipe dir="r"/>
  </p:transition>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Scrum terminology (b)</a:t>
            </a:r>
          </a:p>
        </p:txBody>
      </p:sp>
      <p:graphicFrame>
        <p:nvGraphicFramePr>
          <p:cNvPr id="6" name="Content Placeholder 5"/>
          <p:cNvGraphicFramePr>
            <a:graphicFrameLocks noGrp="1"/>
          </p:cNvGraphicFramePr>
          <p:nvPr>
            <p:ph idx="1"/>
            <p:extLst>
              <p:ext uri="{D42A27DB-BD31-4B8C-83A1-F6EECF244321}">
                <p14:modId xmlns:p14="http://schemas.microsoft.com/office/powerpoint/2010/main" val="407260699"/>
              </p:ext>
            </p:extLst>
          </p:nvPr>
        </p:nvGraphicFramePr>
        <p:xfrm>
          <a:off x="342900" y="1778000"/>
          <a:ext cx="8229600" cy="4445000"/>
        </p:xfrm>
        <a:graphic>
          <a:graphicData uri="http://schemas.openxmlformats.org/drawingml/2006/table">
            <a:tbl>
              <a:tblPr firstRow="1" bandRow="1">
                <a:tableStyleId>{5C22544A-7EE6-4342-B048-85BDC9FD1C3A}</a:tableStyleId>
              </a:tblPr>
              <a:tblGrid>
                <a:gridCol w="2324100">
                  <a:extLst>
                    <a:ext uri="{9D8B030D-6E8A-4147-A177-3AD203B41FA5}">
                      <a16:colId xmlns:a16="http://schemas.microsoft.com/office/drawing/2014/main" xmlns="" val="20000"/>
                    </a:ext>
                  </a:extLst>
                </a:gridCol>
                <a:gridCol w="5905500">
                  <a:extLst>
                    <a:ext uri="{9D8B030D-6E8A-4147-A177-3AD203B41FA5}">
                      <a16:colId xmlns:a16="http://schemas.microsoft.com/office/drawing/2014/main" xmlns="" val="20001"/>
                    </a:ext>
                  </a:extLst>
                </a:gridCol>
              </a:tblGrid>
              <a:tr h="370840">
                <a:tc>
                  <a:txBody>
                    <a:bodyPr/>
                    <a:lstStyle/>
                    <a:p>
                      <a:r>
                        <a:rPr lang="en-US" dirty="0"/>
                        <a:t>Scrum term</a:t>
                      </a:r>
                    </a:p>
                  </a:txBody>
                  <a:tcPr/>
                </a:tc>
                <a:tc>
                  <a:txBody>
                    <a:bodyPr/>
                    <a:lstStyle/>
                    <a:p>
                      <a:r>
                        <a:rPr lang="en-US" dirty="0"/>
                        <a:t>Definition</a:t>
                      </a:r>
                    </a:p>
                  </a:txBody>
                  <a:tcPr/>
                </a:tc>
                <a:extLst>
                  <a:ext uri="{0D108BD9-81ED-4DB2-BD59-A6C34878D82A}">
                    <a16:rowId xmlns:a16="http://schemas.microsoft.com/office/drawing/2014/main" xmlns="" val="10000"/>
                  </a:ext>
                </a:extLst>
              </a:tr>
              <a:tr h="370840">
                <a:tc>
                  <a:txBody>
                    <a:bodyPr/>
                    <a:lstStyle/>
                    <a:p>
                      <a:pPr indent="347345" algn="l">
                        <a:spcAft>
                          <a:spcPts val="600"/>
                        </a:spcAft>
                        <a:tabLst>
                          <a:tab pos="342900" algn="l"/>
                          <a:tab pos="685800" algn="l"/>
                          <a:tab pos="1028700" algn="l"/>
                        </a:tabLst>
                      </a:pPr>
                      <a:r>
                        <a:rPr lang="en-GB" sz="1400" baseline="0" dirty="0">
                          <a:solidFill>
                            <a:srgbClr val="000000"/>
                          </a:solidFill>
                          <a:effectLst/>
                          <a:latin typeface="Arial"/>
                          <a:ea typeface="Times New Roman"/>
                          <a:cs typeface="Times New Roman"/>
                        </a:rPr>
                        <a:t>Scrum</a:t>
                      </a:r>
                    </a:p>
                  </a:txBody>
                  <a:tcPr marL="68580" marR="68580" marT="0" marB="0"/>
                </a:tc>
                <a:tc>
                  <a:txBody>
                    <a:bodyPr/>
                    <a:lstStyle/>
                    <a:p>
                      <a:pPr indent="0" algn="l">
                        <a:spcAft>
                          <a:spcPts val="600"/>
                        </a:spcAft>
                        <a:tabLst>
                          <a:tab pos="342900" algn="l"/>
                          <a:tab pos="685800" algn="l"/>
                          <a:tab pos="1028700" algn="l"/>
                        </a:tabLst>
                      </a:pPr>
                      <a:r>
                        <a:rPr lang="en-GB" sz="1400" baseline="0" dirty="0">
                          <a:solidFill>
                            <a:srgbClr val="000000"/>
                          </a:solidFill>
                          <a:effectLst/>
                          <a:latin typeface="Arial"/>
                          <a:ea typeface="Times New Roman"/>
                          <a:cs typeface="Times New Roman"/>
                        </a:rPr>
                        <a:t>A daily meeting of the Scrum team that reviews progress and prioritizes work to be done that day. Ideally, this should be a short face-to-face meeting that includes the whole team.</a:t>
                      </a:r>
                    </a:p>
                    <a:p>
                      <a:pPr indent="0" algn="l">
                        <a:spcAft>
                          <a:spcPts val="600"/>
                        </a:spcAft>
                        <a:tabLst>
                          <a:tab pos="342900" algn="l"/>
                          <a:tab pos="685800" algn="l"/>
                          <a:tab pos="1028700" algn="l"/>
                        </a:tabLst>
                      </a:pPr>
                      <a:endParaRPr lang="en-GB" sz="1400" baseline="0" dirty="0">
                        <a:solidFill>
                          <a:srgbClr val="000000"/>
                        </a:solidFill>
                        <a:effectLst/>
                        <a:latin typeface="Arial"/>
                        <a:ea typeface="Times New Roman"/>
                        <a:cs typeface="Times New Roman"/>
                      </a:endParaRPr>
                    </a:p>
                  </a:txBody>
                  <a:tcPr marL="68580" marR="68580" marT="0" marB="0"/>
                </a:tc>
                <a:extLst>
                  <a:ext uri="{0D108BD9-81ED-4DB2-BD59-A6C34878D82A}">
                    <a16:rowId xmlns:a16="http://schemas.microsoft.com/office/drawing/2014/main" xmlns="" val="10001"/>
                  </a:ext>
                </a:extLst>
              </a:tr>
              <a:tr h="370840">
                <a:tc>
                  <a:txBody>
                    <a:bodyPr/>
                    <a:lstStyle/>
                    <a:p>
                      <a:pPr indent="347345" algn="l">
                        <a:spcAft>
                          <a:spcPts val="0"/>
                        </a:spcAft>
                        <a:tabLst>
                          <a:tab pos="342900" algn="l"/>
                          <a:tab pos="685800" algn="l"/>
                          <a:tab pos="1028700" algn="l"/>
                        </a:tabLst>
                      </a:pPr>
                      <a:r>
                        <a:rPr lang="en-GB" sz="1400" baseline="0" dirty="0" err="1">
                          <a:solidFill>
                            <a:srgbClr val="000000"/>
                          </a:solidFill>
                          <a:effectLst/>
                          <a:latin typeface="Arial"/>
                          <a:ea typeface="Times New Roman"/>
                          <a:cs typeface="Times New Roman"/>
                        </a:rPr>
                        <a:t>ScrumMaster</a:t>
                      </a:r>
                      <a:endParaRPr lang="en-GB" sz="1400" baseline="0" dirty="0">
                        <a:solidFill>
                          <a:srgbClr val="000000"/>
                        </a:solidFill>
                        <a:effectLst/>
                        <a:latin typeface="Arial"/>
                        <a:ea typeface="Times New Roman"/>
                        <a:cs typeface="Times New Roman"/>
                      </a:endParaRPr>
                    </a:p>
                  </a:txBody>
                  <a:tcPr marL="68580" marR="68580" marT="0" marB="0"/>
                </a:tc>
                <a:tc>
                  <a:txBody>
                    <a:bodyPr/>
                    <a:lstStyle/>
                    <a:p>
                      <a:pPr indent="0" algn="l">
                        <a:spcAft>
                          <a:spcPts val="0"/>
                        </a:spcAft>
                        <a:tabLst>
                          <a:tab pos="342900" algn="l"/>
                          <a:tab pos="685800" algn="l"/>
                          <a:tab pos="1028700" algn="l"/>
                        </a:tabLst>
                      </a:pPr>
                      <a:r>
                        <a:rPr lang="en-GB" sz="1400" baseline="0" dirty="0">
                          <a:solidFill>
                            <a:srgbClr val="000000"/>
                          </a:solidFill>
                          <a:effectLst/>
                          <a:latin typeface="Arial"/>
                          <a:ea typeface="Times New Roman"/>
                          <a:cs typeface="Times New Roman"/>
                        </a:rPr>
                        <a:t>The </a:t>
                      </a:r>
                      <a:r>
                        <a:rPr lang="en-GB" sz="1400" baseline="0" dirty="0" err="1">
                          <a:solidFill>
                            <a:srgbClr val="000000"/>
                          </a:solidFill>
                          <a:effectLst/>
                          <a:latin typeface="Arial"/>
                          <a:ea typeface="Times New Roman"/>
                          <a:cs typeface="Times New Roman"/>
                        </a:rPr>
                        <a:t>ScrumMaster</a:t>
                      </a:r>
                      <a:r>
                        <a:rPr lang="en-GB" sz="1400" baseline="0" dirty="0">
                          <a:solidFill>
                            <a:srgbClr val="000000"/>
                          </a:solidFill>
                          <a:effectLst/>
                          <a:latin typeface="Arial"/>
                          <a:ea typeface="Times New Roman"/>
                          <a:cs typeface="Times New Roman"/>
                        </a:rPr>
                        <a:t> is responsible for ensuring that the Scrum process is followed and guides the team in the effective use of Scrum. He or she is responsible for interfacing with the rest of the company and for ensuring that the Scrum team is not diverted by outside interference. The Scrum developers are adamant that the </a:t>
                      </a:r>
                      <a:r>
                        <a:rPr lang="en-GB" sz="1400" baseline="0" dirty="0" err="1">
                          <a:solidFill>
                            <a:srgbClr val="000000"/>
                          </a:solidFill>
                          <a:effectLst/>
                          <a:latin typeface="Arial"/>
                          <a:ea typeface="Times New Roman"/>
                          <a:cs typeface="Times New Roman"/>
                        </a:rPr>
                        <a:t>ScrumMaster</a:t>
                      </a:r>
                      <a:r>
                        <a:rPr lang="en-GB" sz="1400" baseline="0" dirty="0">
                          <a:solidFill>
                            <a:srgbClr val="000000"/>
                          </a:solidFill>
                          <a:effectLst/>
                          <a:latin typeface="Arial"/>
                          <a:ea typeface="Times New Roman"/>
                          <a:cs typeface="Times New Roman"/>
                        </a:rPr>
                        <a:t> should not be thought of as a project manager. Others, however, may not always find it easy to see the difference.</a:t>
                      </a:r>
                    </a:p>
                    <a:p>
                      <a:pPr indent="0" algn="l">
                        <a:spcAft>
                          <a:spcPts val="0"/>
                        </a:spcAft>
                        <a:tabLst>
                          <a:tab pos="342900" algn="l"/>
                          <a:tab pos="685800" algn="l"/>
                          <a:tab pos="1028700" algn="l"/>
                        </a:tabLst>
                      </a:pPr>
                      <a:endParaRPr lang="en-GB" sz="1400" baseline="0" dirty="0">
                        <a:solidFill>
                          <a:srgbClr val="000000"/>
                        </a:solidFill>
                        <a:effectLst/>
                        <a:latin typeface="Arial"/>
                        <a:ea typeface="Times New Roman"/>
                        <a:cs typeface="Times New Roman"/>
                      </a:endParaRPr>
                    </a:p>
                  </a:txBody>
                  <a:tcPr marL="68580" marR="68580" marT="0" marB="0"/>
                </a:tc>
                <a:extLst>
                  <a:ext uri="{0D108BD9-81ED-4DB2-BD59-A6C34878D82A}">
                    <a16:rowId xmlns:a16="http://schemas.microsoft.com/office/drawing/2014/main" xmlns="" val="10002"/>
                  </a:ext>
                </a:extLst>
              </a:tr>
              <a:tr h="370840">
                <a:tc>
                  <a:txBody>
                    <a:bodyPr/>
                    <a:lstStyle/>
                    <a:p>
                      <a:pPr indent="347345" algn="l">
                        <a:spcAft>
                          <a:spcPts val="0"/>
                        </a:spcAft>
                        <a:tabLst>
                          <a:tab pos="342900" algn="l"/>
                          <a:tab pos="685800" algn="l"/>
                          <a:tab pos="1028700" algn="l"/>
                        </a:tabLst>
                      </a:pPr>
                      <a:r>
                        <a:rPr lang="en-GB" sz="1400" baseline="0" dirty="0">
                          <a:solidFill>
                            <a:srgbClr val="000000"/>
                          </a:solidFill>
                          <a:effectLst/>
                          <a:latin typeface="Arial"/>
                          <a:ea typeface="Times New Roman"/>
                          <a:cs typeface="Times New Roman"/>
                        </a:rPr>
                        <a:t>Sprint</a:t>
                      </a:r>
                    </a:p>
                  </a:txBody>
                  <a:tcPr marL="68580" marR="68580" marT="0" marB="0"/>
                </a:tc>
                <a:tc>
                  <a:txBody>
                    <a:bodyPr/>
                    <a:lstStyle/>
                    <a:p>
                      <a:pPr indent="0" algn="l">
                        <a:spcAft>
                          <a:spcPts val="0"/>
                        </a:spcAft>
                        <a:tabLst>
                          <a:tab pos="342900" algn="l"/>
                          <a:tab pos="685800" algn="l"/>
                          <a:tab pos="1028700" algn="l"/>
                        </a:tabLst>
                      </a:pPr>
                      <a:r>
                        <a:rPr lang="en-GB" sz="1400" baseline="0" dirty="0">
                          <a:solidFill>
                            <a:srgbClr val="000000"/>
                          </a:solidFill>
                          <a:effectLst/>
                          <a:latin typeface="Arial"/>
                          <a:ea typeface="Times New Roman"/>
                          <a:cs typeface="Times New Roman"/>
                        </a:rPr>
                        <a:t>A development iteration. Sprints are usually 2-4 weeks long.</a:t>
                      </a:r>
                    </a:p>
                  </a:txBody>
                  <a:tcPr marL="68580" marR="68580" marT="0" marB="0"/>
                </a:tc>
                <a:extLst>
                  <a:ext uri="{0D108BD9-81ED-4DB2-BD59-A6C34878D82A}">
                    <a16:rowId xmlns:a16="http://schemas.microsoft.com/office/drawing/2014/main" xmlns="" val="10003"/>
                  </a:ext>
                </a:extLst>
              </a:tr>
              <a:tr h="370840">
                <a:tc>
                  <a:txBody>
                    <a:bodyPr/>
                    <a:lstStyle/>
                    <a:p>
                      <a:pPr indent="347345" algn="l">
                        <a:spcAft>
                          <a:spcPts val="0"/>
                        </a:spcAft>
                        <a:tabLst>
                          <a:tab pos="342900" algn="l"/>
                          <a:tab pos="685800" algn="l"/>
                          <a:tab pos="1028700" algn="l"/>
                        </a:tabLst>
                      </a:pPr>
                      <a:r>
                        <a:rPr lang="en-GB" sz="1400" baseline="0" dirty="0">
                          <a:solidFill>
                            <a:srgbClr val="000000"/>
                          </a:solidFill>
                          <a:effectLst/>
                          <a:latin typeface="Arial"/>
                          <a:ea typeface="Times New Roman"/>
                          <a:cs typeface="Times New Roman"/>
                        </a:rPr>
                        <a:t>Velocity</a:t>
                      </a:r>
                    </a:p>
                  </a:txBody>
                  <a:tcPr marL="68580" marR="68580" marT="0" marB="0"/>
                </a:tc>
                <a:tc>
                  <a:txBody>
                    <a:bodyPr/>
                    <a:lstStyle/>
                    <a:p>
                      <a:pPr indent="0" algn="l">
                        <a:spcAft>
                          <a:spcPts val="0"/>
                        </a:spcAft>
                        <a:tabLst>
                          <a:tab pos="342900" algn="l"/>
                          <a:tab pos="685800" algn="l"/>
                          <a:tab pos="1028700" algn="l"/>
                        </a:tabLst>
                      </a:pPr>
                      <a:r>
                        <a:rPr lang="en-GB" sz="1400" baseline="0" dirty="0">
                          <a:solidFill>
                            <a:srgbClr val="000000"/>
                          </a:solidFill>
                          <a:effectLst/>
                          <a:latin typeface="Arial"/>
                          <a:ea typeface="Times New Roman"/>
                          <a:cs typeface="Times New Roman"/>
                        </a:rPr>
                        <a:t>An estimate of how much product backlog effort that a team can cover in a single sprint.  Understanding a team’s velocity helps them estimate what can be covered in a sprint and provides a basis for measuring improving performance.</a:t>
                      </a:r>
                    </a:p>
                    <a:p>
                      <a:pPr indent="0" algn="l">
                        <a:spcAft>
                          <a:spcPts val="0"/>
                        </a:spcAft>
                        <a:tabLst>
                          <a:tab pos="342900" algn="l"/>
                          <a:tab pos="685800" algn="l"/>
                          <a:tab pos="1028700" algn="l"/>
                        </a:tabLst>
                      </a:pPr>
                      <a:endParaRPr lang="en-GB" sz="1400" baseline="0" dirty="0">
                        <a:solidFill>
                          <a:srgbClr val="000000"/>
                        </a:solidFill>
                        <a:effectLst/>
                        <a:latin typeface="Arial"/>
                        <a:ea typeface="Times New Roman"/>
                        <a:cs typeface="Times New Roman"/>
                      </a:endParaRPr>
                    </a:p>
                  </a:txBody>
                  <a:tcPr marL="68580" marR="68580" marT="0" marB="0"/>
                </a:tc>
                <a:extLst>
                  <a:ext uri="{0D108BD9-81ED-4DB2-BD59-A6C34878D82A}">
                    <a16:rowId xmlns:a16="http://schemas.microsoft.com/office/drawing/2014/main" xmlns="" val="10004"/>
                  </a:ext>
                </a:extLst>
              </a:tr>
            </a:tbl>
          </a:graphicData>
        </a:graphic>
      </p:graphicFrame>
      <p:sp>
        <p:nvSpPr>
          <p:cNvPr id="4" name="Footer Placeholder 3"/>
          <p:cNvSpPr>
            <a:spLocks noGrp="1"/>
          </p:cNvSpPr>
          <p:nvPr>
            <p:ph type="ftr" sz="quarter" idx="11"/>
          </p:nvPr>
        </p:nvSpPr>
        <p:spPr/>
        <p:txBody>
          <a:bodyPr/>
          <a:lstStyle/>
          <a:p>
            <a:pPr>
              <a:defRPr/>
            </a:pPr>
            <a:r>
              <a:rPr lang="en-US"/>
              <a:t>Chapter 3 Agile Software Development</a:t>
            </a:r>
          </a:p>
        </p:txBody>
      </p:sp>
      <p:sp>
        <p:nvSpPr>
          <p:cNvPr id="5" name="Slide Number Placeholder 4"/>
          <p:cNvSpPr>
            <a:spLocks noGrp="1"/>
          </p:cNvSpPr>
          <p:nvPr>
            <p:ph type="sldNum" sz="quarter" idx="12"/>
          </p:nvPr>
        </p:nvSpPr>
        <p:spPr/>
        <p:txBody>
          <a:bodyPr/>
          <a:lstStyle/>
          <a:p>
            <a:pPr>
              <a:defRPr/>
            </a:pPr>
            <a:fld id="{EAB5BBF0-B782-3644-AFE1-10103AC25370}" type="slidenum">
              <a:rPr lang="en-US" smtClean="0"/>
              <a:pPr>
                <a:defRPr/>
              </a:pPr>
              <a:t>41</a:t>
            </a:fld>
            <a:endParaRPr lang="en-US"/>
          </a:p>
        </p:txBody>
      </p:sp>
    </p:spTree>
    <p:extLst>
      <p:ext uri="{BB962C8B-B14F-4D97-AF65-F5344CB8AC3E}">
        <p14:creationId xmlns:p14="http://schemas.microsoft.com/office/powerpoint/2010/main" val="1815401261"/>
      </p:ext>
    </p:extLst>
  </p:cSld>
  <p:clrMapOvr>
    <a:masterClrMapping/>
  </p:clrMapOvr>
  <p:transition spd="med">
    <p:wipe dir="r"/>
  </p:transition>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2D028D0D-A4AD-3477-8ABE-A8A2E33D399D}"/>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xmlns="" id="{F6869C20-992E-9FDD-95FC-798B5DA9592B}"/>
              </a:ext>
            </a:extLst>
          </p:cNvPr>
          <p:cNvSpPr>
            <a:spLocks noGrp="1"/>
          </p:cNvSpPr>
          <p:nvPr>
            <p:ph idx="1"/>
          </p:nvPr>
        </p:nvSpPr>
        <p:spPr/>
        <p:txBody>
          <a:bodyPr/>
          <a:lstStyle/>
          <a:p>
            <a:endParaRPr lang="en-US"/>
          </a:p>
        </p:txBody>
      </p:sp>
      <p:sp>
        <p:nvSpPr>
          <p:cNvPr id="5" name="Footer Placeholder 4">
            <a:extLst>
              <a:ext uri="{FF2B5EF4-FFF2-40B4-BE49-F238E27FC236}">
                <a16:creationId xmlns:a16="http://schemas.microsoft.com/office/drawing/2014/main" xmlns="" id="{C1B2867A-1719-358F-DF56-06962A33AE31}"/>
              </a:ext>
            </a:extLst>
          </p:cNvPr>
          <p:cNvSpPr>
            <a:spLocks noGrp="1"/>
          </p:cNvSpPr>
          <p:nvPr>
            <p:ph type="ftr" sz="quarter" idx="11"/>
          </p:nvPr>
        </p:nvSpPr>
        <p:spPr/>
        <p:txBody>
          <a:bodyPr/>
          <a:lstStyle/>
          <a:p>
            <a:pPr>
              <a:defRPr/>
            </a:pPr>
            <a:r>
              <a:rPr lang="en-US"/>
              <a:t>Chapter 3 Agile Software Development</a:t>
            </a:r>
          </a:p>
        </p:txBody>
      </p:sp>
      <p:sp>
        <p:nvSpPr>
          <p:cNvPr id="6" name="Slide Number Placeholder 5">
            <a:extLst>
              <a:ext uri="{FF2B5EF4-FFF2-40B4-BE49-F238E27FC236}">
                <a16:creationId xmlns:a16="http://schemas.microsoft.com/office/drawing/2014/main" xmlns="" id="{6ED4FBCB-8A3A-CF00-752F-A27CFD4FFD31}"/>
              </a:ext>
            </a:extLst>
          </p:cNvPr>
          <p:cNvSpPr>
            <a:spLocks noGrp="1"/>
          </p:cNvSpPr>
          <p:nvPr>
            <p:ph type="sldNum" sz="quarter" idx="12"/>
          </p:nvPr>
        </p:nvSpPr>
        <p:spPr/>
        <p:txBody>
          <a:bodyPr/>
          <a:lstStyle/>
          <a:p>
            <a:pPr>
              <a:defRPr/>
            </a:pPr>
            <a:fld id="{EAB5BBF0-B782-3644-AFE1-10103AC25370}" type="slidenum">
              <a:rPr lang="en-US" smtClean="0"/>
              <a:pPr>
                <a:defRPr/>
              </a:pPr>
              <a:t>42</a:t>
            </a:fld>
            <a:endParaRPr lang="en-US"/>
          </a:p>
        </p:txBody>
      </p:sp>
      <p:pic>
        <p:nvPicPr>
          <p:cNvPr id="10" name="Picture 9">
            <a:extLst>
              <a:ext uri="{FF2B5EF4-FFF2-40B4-BE49-F238E27FC236}">
                <a16:creationId xmlns:a16="http://schemas.microsoft.com/office/drawing/2014/main" xmlns="" id="{CACCA121-BBBC-A64C-0FE0-F24DF71F7B2F}"/>
              </a:ext>
            </a:extLst>
          </p:cNvPr>
          <p:cNvPicPr>
            <a:picLocks noChangeAspect="1"/>
          </p:cNvPicPr>
          <p:nvPr/>
        </p:nvPicPr>
        <p:blipFill rotWithShape="1">
          <a:blip r:embed="rId2"/>
          <a:srcRect r="50000" b="41625"/>
          <a:stretch/>
        </p:blipFill>
        <p:spPr>
          <a:xfrm>
            <a:off x="0" y="1058409"/>
            <a:ext cx="4572000" cy="3230563"/>
          </a:xfrm>
          <a:prstGeom prst="rect">
            <a:avLst/>
          </a:prstGeom>
        </p:spPr>
      </p:pic>
      <p:pic>
        <p:nvPicPr>
          <p:cNvPr id="7" name="Picture 6">
            <a:extLst>
              <a:ext uri="{FF2B5EF4-FFF2-40B4-BE49-F238E27FC236}">
                <a16:creationId xmlns:a16="http://schemas.microsoft.com/office/drawing/2014/main" xmlns="" id="{C58F549D-6780-2DC2-186A-92C1235014DF}"/>
              </a:ext>
            </a:extLst>
          </p:cNvPr>
          <p:cNvPicPr>
            <a:picLocks noChangeAspect="1"/>
          </p:cNvPicPr>
          <p:nvPr/>
        </p:nvPicPr>
        <p:blipFill rotWithShape="1">
          <a:blip r:embed="rId2"/>
          <a:srcRect r="50000"/>
          <a:stretch/>
        </p:blipFill>
        <p:spPr>
          <a:xfrm>
            <a:off x="-10886" y="1058409"/>
            <a:ext cx="4572000" cy="5534144"/>
          </a:xfrm>
          <a:prstGeom prst="rect">
            <a:avLst/>
          </a:prstGeom>
        </p:spPr>
      </p:pic>
      <p:pic>
        <p:nvPicPr>
          <p:cNvPr id="8" name="Picture 7">
            <a:extLst>
              <a:ext uri="{FF2B5EF4-FFF2-40B4-BE49-F238E27FC236}">
                <a16:creationId xmlns:a16="http://schemas.microsoft.com/office/drawing/2014/main" xmlns="" id="{F3B2AF57-0CF9-D0FC-6DE1-2BE5B42130FD}"/>
              </a:ext>
            </a:extLst>
          </p:cNvPr>
          <p:cNvPicPr>
            <a:picLocks noChangeAspect="1"/>
          </p:cNvPicPr>
          <p:nvPr/>
        </p:nvPicPr>
        <p:blipFill rotWithShape="1">
          <a:blip r:embed="rId2"/>
          <a:srcRect r="26309"/>
          <a:stretch/>
        </p:blipFill>
        <p:spPr>
          <a:xfrm>
            <a:off x="1" y="1047523"/>
            <a:ext cx="6738256" cy="5534144"/>
          </a:xfrm>
          <a:prstGeom prst="rect">
            <a:avLst/>
          </a:prstGeom>
        </p:spPr>
      </p:pic>
      <p:pic>
        <p:nvPicPr>
          <p:cNvPr id="9" name="Picture 8">
            <a:extLst>
              <a:ext uri="{FF2B5EF4-FFF2-40B4-BE49-F238E27FC236}">
                <a16:creationId xmlns:a16="http://schemas.microsoft.com/office/drawing/2014/main" xmlns="" id="{8EAAF8B3-FD11-B5D9-7066-7E7EE470BD14}"/>
              </a:ext>
            </a:extLst>
          </p:cNvPr>
          <p:cNvPicPr>
            <a:picLocks noChangeAspect="1"/>
          </p:cNvPicPr>
          <p:nvPr/>
        </p:nvPicPr>
        <p:blipFill>
          <a:blip r:embed="rId2"/>
          <a:stretch>
            <a:fillRect/>
          </a:stretch>
        </p:blipFill>
        <p:spPr>
          <a:xfrm>
            <a:off x="-5444" y="1025751"/>
            <a:ext cx="9144000" cy="5534144"/>
          </a:xfrm>
          <a:prstGeom prst="rect">
            <a:avLst/>
          </a:prstGeom>
        </p:spPr>
      </p:pic>
    </p:spTree>
    <p:extLst>
      <p:ext uri="{BB962C8B-B14F-4D97-AF65-F5344CB8AC3E}">
        <p14:creationId xmlns:p14="http://schemas.microsoft.com/office/powerpoint/2010/main" val="548511843"/>
      </p:ext>
    </p:extLst>
  </p:cSld>
  <p:clrMapOvr>
    <a:masterClrMapping/>
  </p:clrMapOvr>
  <p:transition spd="med">
    <p:wipe dir="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8"/>
                                        </p:tgtEl>
                                        <p:attrNameLst>
                                          <p:attrName>style.visibility</p:attrName>
                                        </p:attrNameLst>
                                      </p:cBhvr>
                                      <p:to>
                                        <p:strVal val="visible"/>
                                      </p:to>
                                    </p:set>
                                    <p:animEffect transition="in" filter="fade">
                                      <p:cBhvr>
                                        <p:cTn id="12" dur="500"/>
                                        <p:tgtEl>
                                          <p:spTgt spid="8"/>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9"/>
                                        </p:tgtEl>
                                        <p:attrNameLst>
                                          <p:attrName>style.visibility</p:attrName>
                                        </p:attrNameLst>
                                      </p:cBhvr>
                                      <p:to>
                                        <p:strVal val="visible"/>
                                      </p:to>
                                    </p:set>
                                    <p:animEffect transition="in" filter="fade">
                                      <p:cBhvr>
                                        <p:cTn id="17"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The Scrum sprint cycle</a:t>
            </a:r>
          </a:p>
        </p:txBody>
      </p:sp>
      <p:sp>
        <p:nvSpPr>
          <p:cNvPr id="3" name="Content Placeholder 2"/>
          <p:cNvSpPr>
            <a:spLocks noGrp="1"/>
          </p:cNvSpPr>
          <p:nvPr>
            <p:ph idx="1"/>
          </p:nvPr>
        </p:nvSpPr>
        <p:spPr/>
        <p:txBody>
          <a:bodyPr/>
          <a:lstStyle/>
          <a:p>
            <a:r>
              <a:rPr lang="en-GB" dirty="0"/>
              <a:t>Sprints are fixed length, normally 2–4 weeks.  </a:t>
            </a:r>
          </a:p>
          <a:p>
            <a:r>
              <a:rPr lang="en-GB" dirty="0"/>
              <a:t>The starting point for planning is the product backlog, which is the list of work to be done on the project.</a:t>
            </a:r>
          </a:p>
          <a:p>
            <a:r>
              <a:rPr lang="en-GB" dirty="0"/>
              <a:t>The selection phase involves all of the project team who work with the customer to select the features and functionality from the product backlog to be developed during the sprint. </a:t>
            </a:r>
          </a:p>
        </p:txBody>
      </p:sp>
      <p:sp>
        <p:nvSpPr>
          <p:cNvPr id="5" name="Footer Placeholder 4"/>
          <p:cNvSpPr>
            <a:spLocks noGrp="1"/>
          </p:cNvSpPr>
          <p:nvPr>
            <p:ph type="ftr" sz="quarter" idx="11"/>
          </p:nvPr>
        </p:nvSpPr>
        <p:spPr/>
        <p:txBody>
          <a:bodyPr/>
          <a:lstStyle/>
          <a:p>
            <a:pPr>
              <a:defRPr/>
            </a:pPr>
            <a:r>
              <a:rPr lang="en-US"/>
              <a:t>Chapter 3 Agile Software Development</a:t>
            </a:r>
          </a:p>
        </p:txBody>
      </p:sp>
      <p:sp>
        <p:nvSpPr>
          <p:cNvPr id="4" name="Slide Number Placeholder 3"/>
          <p:cNvSpPr>
            <a:spLocks noGrp="1"/>
          </p:cNvSpPr>
          <p:nvPr>
            <p:ph type="sldNum" sz="quarter" idx="12"/>
          </p:nvPr>
        </p:nvSpPr>
        <p:spPr/>
        <p:txBody>
          <a:bodyPr/>
          <a:lstStyle/>
          <a:p>
            <a:pPr>
              <a:defRPr/>
            </a:pPr>
            <a:fld id="{EAB5BBF0-B782-3644-AFE1-10103AC25370}" type="slidenum">
              <a:rPr lang="en-US" smtClean="0"/>
              <a:pPr>
                <a:defRPr/>
              </a:pPr>
              <a:t>43</a:t>
            </a:fld>
            <a:endParaRPr lang="en-US"/>
          </a:p>
        </p:txBody>
      </p:sp>
    </p:spTree>
  </p:cSld>
  <p:clrMapOvr>
    <a:masterClrMapping/>
  </p:clrMapOvr>
  <p:transition spd="med">
    <p:wipe dir="r"/>
  </p:transition>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The Sprint cycle</a:t>
            </a:r>
          </a:p>
        </p:txBody>
      </p:sp>
      <p:sp>
        <p:nvSpPr>
          <p:cNvPr id="3" name="Content Placeholder 2"/>
          <p:cNvSpPr>
            <a:spLocks noGrp="1"/>
          </p:cNvSpPr>
          <p:nvPr>
            <p:ph idx="1"/>
          </p:nvPr>
        </p:nvSpPr>
        <p:spPr/>
        <p:txBody>
          <a:bodyPr/>
          <a:lstStyle/>
          <a:p>
            <a:r>
              <a:rPr lang="en-GB" dirty="0"/>
              <a:t>Once these are agreed, the team organize themselves to develop the software. </a:t>
            </a:r>
          </a:p>
          <a:p>
            <a:r>
              <a:rPr lang="en-GB" dirty="0"/>
              <a:t>During this stage the team is isolated from the customer and the organization, with all communications channelled through the so-called ‘Scrum master’. </a:t>
            </a:r>
          </a:p>
          <a:p>
            <a:r>
              <a:rPr lang="en-GB" dirty="0"/>
              <a:t>The role of the Scrum master is to protect the development team from external distractions. </a:t>
            </a:r>
          </a:p>
          <a:p>
            <a:r>
              <a:rPr lang="en-GB" dirty="0"/>
              <a:t> At the end of the sprint, the work done is reviewed and presented to stakeholders. The next sprint cycle then begins.</a:t>
            </a:r>
            <a:endParaRPr lang="en-US" dirty="0"/>
          </a:p>
          <a:p>
            <a:endParaRPr lang="en-US" dirty="0"/>
          </a:p>
        </p:txBody>
      </p:sp>
      <p:sp>
        <p:nvSpPr>
          <p:cNvPr id="5" name="Footer Placeholder 4"/>
          <p:cNvSpPr>
            <a:spLocks noGrp="1"/>
          </p:cNvSpPr>
          <p:nvPr>
            <p:ph type="ftr" sz="quarter" idx="11"/>
          </p:nvPr>
        </p:nvSpPr>
        <p:spPr/>
        <p:txBody>
          <a:bodyPr/>
          <a:lstStyle/>
          <a:p>
            <a:pPr>
              <a:defRPr/>
            </a:pPr>
            <a:r>
              <a:rPr lang="en-US"/>
              <a:t>Chapter 3 Agile Software Development</a:t>
            </a:r>
          </a:p>
        </p:txBody>
      </p:sp>
      <p:sp>
        <p:nvSpPr>
          <p:cNvPr id="4" name="Slide Number Placeholder 3"/>
          <p:cNvSpPr>
            <a:spLocks noGrp="1"/>
          </p:cNvSpPr>
          <p:nvPr>
            <p:ph type="sldNum" sz="quarter" idx="12"/>
          </p:nvPr>
        </p:nvSpPr>
        <p:spPr/>
        <p:txBody>
          <a:bodyPr/>
          <a:lstStyle/>
          <a:p>
            <a:pPr>
              <a:defRPr/>
            </a:pPr>
            <a:fld id="{EAB5BBF0-B782-3644-AFE1-10103AC25370}" type="slidenum">
              <a:rPr lang="en-US" smtClean="0"/>
              <a:pPr>
                <a:defRPr/>
              </a:pPr>
              <a:t>44</a:t>
            </a:fld>
            <a:endParaRPr lang="en-US"/>
          </a:p>
        </p:txBody>
      </p:sp>
    </p:spTree>
  </p:cSld>
  <p:clrMapOvr>
    <a:masterClrMapping/>
  </p:clrMapOvr>
  <p:transition spd="med">
    <p:wipe dir="r"/>
  </p:transition>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Teamwork in Scrum</a:t>
            </a:r>
          </a:p>
        </p:txBody>
      </p:sp>
      <p:sp>
        <p:nvSpPr>
          <p:cNvPr id="3" name="Content Placeholder 2"/>
          <p:cNvSpPr>
            <a:spLocks noGrp="1"/>
          </p:cNvSpPr>
          <p:nvPr>
            <p:ph idx="1"/>
          </p:nvPr>
        </p:nvSpPr>
        <p:spPr/>
        <p:txBody>
          <a:bodyPr/>
          <a:lstStyle/>
          <a:p>
            <a:r>
              <a:rPr lang="en-GB" dirty="0"/>
              <a:t>The ‘Scrum master’ is a facilitator who arranges daily meetings, tracks the backlog of work to be done, records decisions, measures progress against the backlog and communicates with customers and management outside of the team.</a:t>
            </a:r>
          </a:p>
          <a:p>
            <a:r>
              <a:rPr lang="en-GB" dirty="0"/>
              <a:t>The whole team attends short daily meetings (Scrums) where all team members share information, describe their progress since the last meeting, problems that have arisen and what is planned for the following day. </a:t>
            </a:r>
          </a:p>
          <a:p>
            <a:pPr lvl="1"/>
            <a:r>
              <a:rPr lang="en-GB" dirty="0"/>
              <a:t>This means that everyone on the team knows what is going on and, if problems arise, can re-plan short-term work to cope with them. </a:t>
            </a:r>
          </a:p>
          <a:p>
            <a:endParaRPr lang="en-US" dirty="0"/>
          </a:p>
        </p:txBody>
      </p:sp>
      <p:sp>
        <p:nvSpPr>
          <p:cNvPr id="4" name="Footer Placeholder 3"/>
          <p:cNvSpPr>
            <a:spLocks noGrp="1"/>
          </p:cNvSpPr>
          <p:nvPr>
            <p:ph type="ftr" sz="quarter" idx="11"/>
          </p:nvPr>
        </p:nvSpPr>
        <p:spPr/>
        <p:txBody>
          <a:bodyPr/>
          <a:lstStyle/>
          <a:p>
            <a:pPr>
              <a:defRPr/>
            </a:pPr>
            <a:r>
              <a:rPr lang="en-US"/>
              <a:t>Chapter 3 Agile Software Development</a:t>
            </a:r>
          </a:p>
        </p:txBody>
      </p:sp>
      <p:sp>
        <p:nvSpPr>
          <p:cNvPr id="5" name="Slide Number Placeholder 4"/>
          <p:cNvSpPr>
            <a:spLocks noGrp="1"/>
          </p:cNvSpPr>
          <p:nvPr>
            <p:ph type="sldNum" sz="quarter" idx="12"/>
          </p:nvPr>
        </p:nvSpPr>
        <p:spPr/>
        <p:txBody>
          <a:bodyPr/>
          <a:lstStyle/>
          <a:p>
            <a:pPr>
              <a:defRPr/>
            </a:pPr>
            <a:fld id="{EAB5BBF0-B782-3644-AFE1-10103AC25370}" type="slidenum">
              <a:rPr lang="en-US" smtClean="0"/>
              <a:pPr>
                <a:defRPr/>
              </a:pPr>
              <a:t>45</a:t>
            </a:fld>
            <a:endParaRPr lang="en-US"/>
          </a:p>
        </p:txBody>
      </p:sp>
    </p:spTree>
  </p:cSld>
  <p:clrMapOvr>
    <a:masterClrMapping/>
  </p:clrMapOvr>
  <p:transition spd="med">
    <p:wipe dir="r"/>
  </p:transition>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Scrum benefits</a:t>
            </a:r>
          </a:p>
        </p:txBody>
      </p:sp>
      <p:sp>
        <p:nvSpPr>
          <p:cNvPr id="3" name="Content Placeholder 2"/>
          <p:cNvSpPr>
            <a:spLocks noGrp="1"/>
          </p:cNvSpPr>
          <p:nvPr>
            <p:ph idx="1"/>
          </p:nvPr>
        </p:nvSpPr>
        <p:spPr/>
        <p:txBody>
          <a:bodyPr/>
          <a:lstStyle/>
          <a:p>
            <a:r>
              <a:rPr lang="en-GB" dirty="0"/>
              <a:t>The product is broken down into a set of manageable and understandable chunks.</a:t>
            </a:r>
          </a:p>
          <a:p>
            <a:r>
              <a:rPr lang="en-GB" dirty="0"/>
              <a:t>Unstable requirements do not hold up progress.</a:t>
            </a:r>
          </a:p>
          <a:p>
            <a:r>
              <a:rPr lang="en-GB" dirty="0"/>
              <a:t>The whole team have visibility of everything and consequently team communication is improved.</a:t>
            </a:r>
          </a:p>
          <a:p>
            <a:r>
              <a:rPr lang="en-GB" dirty="0"/>
              <a:t>Customers see on-time delivery of increments and gain feedback on how the product works.</a:t>
            </a:r>
          </a:p>
          <a:p>
            <a:r>
              <a:rPr lang="en-GB" dirty="0"/>
              <a:t>Trust between customers and developers is established and a positive culture is created in which everyone expects the project to succeed.</a:t>
            </a:r>
          </a:p>
          <a:p>
            <a:endParaRPr lang="en-US" dirty="0"/>
          </a:p>
        </p:txBody>
      </p:sp>
      <p:sp>
        <p:nvSpPr>
          <p:cNvPr id="4" name="Footer Placeholder 3"/>
          <p:cNvSpPr>
            <a:spLocks noGrp="1"/>
          </p:cNvSpPr>
          <p:nvPr>
            <p:ph type="ftr" sz="quarter" idx="11"/>
          </p:nvPr>
        </p:nvSpPr>
        <p:spPr/>
        <p:txBody>
          <a:bodyPr/>
          <a:lstStyle/>
          <a:p>
            <a:pPr>
              <a:defRPr/>
            </a:pPr>
            <a:r>
              <a:rPr lang="en-US"/>
              <a:t>Chapter 3 Agile Software Development</a:t>
            </a:r>
          </a:p>
        </p:txBody>
      </p:sp>
      <p:sp>
        <p:nvSpPr>
          <p:cNvPr id="5" name="Slide Number Placeholder 4"/>
          <p:cNvSpPr>
            <a:spLocks noGrp="1"/>
          </p:cNvSpPr>
          <p:nvPr>
            <p:ph type="sldNum" sz="quarter" idx="12"/>
          </p:nvPr>
        </p:nvSpPr>
        <p:spPr/>
        <p:txBody>
          <a:bodyPr/>
          <a:lstStyle/>
          <a:p>
            <a:pPr>
              <a:defRPr/>
            </a:pPr>
            <a:fld id="{EAB5BBF0-B782-3644-AFE1-10103AC25370}" type="slidenum">
              <a:rPr lang="en-US" smtClean="0"/>
              <a:pPr>
                <a:defRPr/>
              </a:pPr>
              <a:t>46</a:t>
            </a:fld>
            <a:endParaRPr lang="en-US"/>
          </a:p>
        </p:txBody>
      </p:sp>
    </p:spTree>
  </p:cSld>
  <p:clrMapOvr>
    <a:masterClrMapping/>
  </p:clrMapOvr>
  <p:transition spd="med">
    <p:wipe dir="r"/>
  </p:transition>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Key points</a:t>
            </a:r>
          </a:p>
        </p:txBody>
      </p:sp>
      <p:sp>
        <p:nvSpPr>
          <p:cNvPr id="3" name="Content Placeholder 2"/>
          <p:cNvSpPr>
            <a:spLocks noGrp="1"/>
          </p:cNvSpPr>
          <p:nvPr>
            <p:ph idx="1"/>
          </p:nvPr>
        </p:nvSpPr>
        <p:spPr/>
        <p:txBody>
          <a:bodyPr/>
          <a:lstStyle/>
          <a:p>
            <a:r>
              <a:rPr lang="en-GB" sz="2000" dirty="0"/>
              <a:t>Agile methods are incremental development methods that focus on rapid software development, frequent releases of the software, reducing process overheads by minimizing documentation and producing high-quality code.  </a:t>
            </a:r>
          </a:p>
          <a:p>
            <a:r>
              <a:rPr lang="en-GB" sz="2000" dirty="0"/>
              <a:t>Agile development practices include </a:t>
            </a:r>
          </a:p>
          <a:p>
            <a:pPr lvl="1"/>
            <a:r>
              <a:rPr lang="en-GB" sz="1600" dirty="0"/>
              <a:t>User stories for system specification</a:t>
            </a:r>
          </a:p>
          <a:p>
            <a:pPr lvl="1"/>
            <a:r>
              <a:rPr lang="en-GB" sz="1600" dirty="0"/>
              <a:t> Frequent releases of the software, </a:t>
            </a:r>
          </a:p>
          <a:p>
            <a:pPr lvl="1"/>
            <a:r>
              <a:rPr lang="en-GB" sz="1600" dirty="0"/>
              <a:t>Continuous software improvement </a:t>
            </a:r>
          </a:p>
          <a:p>
            <a:pPr lvl="1"/>
            <a:r>
              <a:rPr lang="en-GB" sz="1600" dirty="0"/>
              <a:t>Test-first development</a:t>
            </a:r>
          </a:p>
          <a:p>
            <a:pPr lvl="1"/>
            <a:r>
              <a:rPr lang="en-GB" sz="1600" dirty="0"/>
              <a:t>Customer participation in the development team.</a:t>
            </a:r>
          </a:p>
          <a:p>
            <a:endParaRPr lang="en-US" dirty="0"/>
          </a:p>
        </p:txBody>
      </p:sp>
      <p:sp>
        <p:nvSpPr>
          <p:cNvPr id="4" name="Footer Placeholder 3"/>
          <p:cNvSpPr>
            <a:spLocks noGrp="1"/>
          </p:cNvSpPr>
          <p:nvPr>
            <p:ph type="ftr" sz="quarter" idx="11"/>
          </p:nvPr>
        </p:nvSpPr>
        <p:spPr/>
        <p:txBody>
          <a:bodyPr/>
          <a:lstStyle/>
          <a:p>
            <a:pPr>
              <a:defRPr/>
            </a:pPr>
            <a:r>
              <a:rPr lang="en-US"/>
              <a:t>Chapter 3 Agile Software Development</a:t>
            </a:r>
          </a:p>
        </p:txBody>
      </p:sp>
      <p:sp>
        <p:nvSpPr>
          <p:cNvPr id="5" name="Slide Number Placeholder 4"/>
          <p:cNvSpPr>
            <a:spLocks noGrp="1"/>
          </p:cNvSpPr>
          <p:nvPr>
            <p:ph type="sldNum" sz="quarter" idx="12"/>
          </p:nvPr>
        </p:nvSpPr>
        <p:spPr/>
        <p:txBody>
          <a:bodyPr/>
          <a:lstStyle/>
          <a:p>
            <a:pPr>
              <a:defRPr/>
            </a:pPr>
            <a:fld id="{EAB5BBF0-B782-3644-AFE1-10103AC25370}" type="slidenum">
              <a:rPr lang="en-US" smtClean="0"/>
              <a:pPr>
                <a:defRPr/>
              </a:pPr>
              <a:t>47</a:t>
            </a:fld>
            <a:endParaRPr lang="en-US"/>
          </a:p>
        </p:txBody>
      </p:sp>
    </p:spTree>
    <p:extLst>
      <p:ext uri="{BB962C8B-B14F-4D97-AF65-F5344CB8AC3E}">
        <p14:creationId xmlns:p14="http://schemas.microsoft.com/office/powerpoint/2010/main" val="3892022605"/>
      </p:ext>
    </p:extLst>
  </p:cSld>
  <p:clrMapOvr>
    <a:masterClrMapping/>
  </p:clrMapOvr>
  <p:transition spd="med">
    <p:wipe dir="r"/>
  </p:transition>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Key points</a:t>
            </a:r>
          </a:p>
        </p:txBody>
      </p:sp>
      <p:sp>
        <p:nvSpPr>
          <p:cNvPr id="3" name="Content Placeholder 2"/>
          <p:cNvSpPr>
            <a:spLocks noGrp="1"/>
          </p:cNvSpPr>
          <p:nvPr>
            <p:ph idx="1"/>
          </p:nvPr>
        </p:nvSpPr>
        <p:spPr/>
        <p:txBody>
          <a:bodyPr/>
          <a:lstStyle/>
          <a:p>
            <a:r>
              <a:rPr lang="en-GB" dirty="0"/>
              <a:t>Scrum is an agile method that provides a project management framework. </a:t>
            </a:r>
          </a:p>
          <a:p>
            <a:pPr lvl="1"/>
            <a:r>
              <a:rPr lang="en-GB" dirty="0"/>
              <a:t>It is centred round a set of sprints, which are fixed time periods when a system increment is developed.</a:t>
            </a:r>
          </a:p>
          <a:p>
            <a:r>
              <a:rPr lang="en-GB" dirty="0"/>
              <a:t>Many practical development methods are a mixture of plan-based and agile development. </a:t>
            </a:r>
          </a:p>
          <a:p>
            <a:r>
              <a:rPr lang="en-GB" dirty="0"/>
              <a:t>Scaling agile methods for large systems is difficult.</a:t>
            </a:r>
          </a:p>
          <a:p>
            <a:pPr lvl="1"/>
            <a:r>
              <a:rPr lang="en-GB" dirty="0"/>
              <a:t> Large systems need up-front design and some documentation and organizational practice may conflict with the informality of agile approaches.</a:t>
            </a:r>
          </a:p>
        </p:txBody>
      </p:sp>
      <p:sp>
        <p:nvSpPr>
          <p:cNvPr id="5" name="Footer Placeholder 4"/>
          <p:cNvSpPr>
            <a:spLocks noGrp="1"/>
          </p:cNvSpPr>
          <p:nvPr>
            <p:ph type="ftr" sz="quarter" idx="11"/>
          </p:nvPr>
        </p:nvSpPr>
        <p:spPr/>
        <p:txBody>
          <a:bodyPr/>
          <a:lstStyle/>
          <a:p>
            <a:pPr>
              <a:defRPr/>
            </a:pPr>
            <a:r>
              <a:rPr lang="en-US"/>
              <a:t>Chapter 3 Agile Software Development</a:t>
            </a:r>
          </a:p>
        </p:txBody>
      </p:sp>
      <p:sp>
        <p:nvSpPr>
          <p:cNvPr id="4" name="Slide Number Placeholder 3"/>
          <p:cNvSpPr>
            <a:spLocks noGrp="1"/>
          </p:cNvSpPr>
          <p:nvPr>
            <p:ph type="sldNum" sz="quarter" idx="12"/>
          </p:nvPr>
        </p:nvSpPr>
        <p:spPr/>
        <p:txBody>
          <a:bodyPr/>
          <a:lstStyle/>
          <a:p>
            <a:pPr>
              <a:defRPr/>
            </a:pPr>
            <a:fld id="{EAB5BBF0-B782-3644-AFE1-10103AC25370}" type="slidenum">
              <a:rPr lang="en-US" smtClean="0"/>
              <a:pPr>
                <a:defRPr/>
              </a:pPr>
              <a:t>48</a:t>
            </a:fld>
            <a:endParaRPr lang="en-US"/>
          </a:p>
        </p:txBody>
      </p:sp>
    </p:spTree>
  </p:cSld>
  <p:clrMapOvr>
    <a:masterClrMapping/>
  </p:clrMapOvr>
  <p:transition spd="med">
    <p:wipe dir="r"/>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66338" name="Rectangle 2"/>
          <p:cNvSpPr>
            <a:spLocks noGrp="1" noChangeArrowheads="1"/>
          </p:cNvSpPr>
          <p:nvPr>
            <p:ph type="title"/>
          </p:nvPr>
        </p:nvSpPr>
        <p:spPr/>
        <p:txBody>
          <a:bodyPr/>
          <a:lstStyle/>
          <a:p>
            <a:r>
              <a:rPr lang="en-US"/>
              <a:t>Agile methods</a:t>
            </a:r>
          </a:p>
        </p:txBody>
      </p:sp>
      <p:sp>
        <p:nvSpPr>
          <p:cNvPr id="1166339" name="Rectangle 3"/>
          <p:cNvSpPr>
            <a:spLocks noGrp="1" noChangeArrowheads="1"/>
          </p:cNvSpPr>
          <p:nvPr>
            <p:ph idx="1"/>
          </p:nvPr>
        </p:nvSpPr>
        <p:spPr/>
        <p:txBody>
          <a:bodyPr/>
          <a:lstStyle/>
          <a:p>
            <a:r>
              <a:rPr lang="en-US" sz="2400" dirty="0"/>
              <a:t>Dissatisfaction with the overheads involved in software design methods of the 1980s and 1990s led to the creation of agile methods. These methods:</a:t>
            </a:r>
          </a:p>
          <a:p>
            <a:pPr lvl="1"/>
            <a:r>
              <a:rPr lang="en-US" sz="2000" dirty="0"/>
              <a:t>Focus on the code rather than the design</a:t>
            </a:r>
          </a:p>
          <a:p>
            <a:pPr lvl="1"/>
            <a:r>
              <a:rPr lang="en-US" sz="2000" dirty="0"/>
              <a:t>Are based on an iterative approach to software development</a:t>
            </a:r>
          </a:p>
          <a:p>
            <a:pPr lvl="1"/>
            <a:r>
              <a:rPr lang="en-US" sz="2000" dirty="0"/>
              <a:t>Are intended to deliver working software quickly and evolve this quickly to meet changing requirements.</a:t>
            </a:r>
          </a:p>
          <a:p>
            <a:r>
              <a:rPr lang="en-US" sz="2400" dirty="0"/>
              <a:t>The aim of agile methods is to reduce overheads in the software process (e.g. by limiting documentation) and to be able to </a:t>
            </a:r>
            <a:r>
              <a:rPr lang="en-US" sz="2400" dirty="0">
                <a:solidFill>
                  <a:srgbClr val="FF0000"/>
                </a:solidFill>
              </a:rPr>
              <a:t>respond quickly to changing requirements </a:t>
            </a:r>
            <a:r>
              <a:rPr lang="en-US" sz="2400" dirty="0"/>
              <a:t>without excessive rework.</a:t>
            </a:r>
          </a:p>
        </p:txBody>
      </p:sp>
      <p:sp>
        <p:nvSpPr>
          <p:cNvPr id="5" name="Footer Placeholder 4"/>
          <p:cNvSpPr>
            <a:spLocks noGrp="1"/>
          </p:cNvSpPr>
          <p:nvPr>
            <p:ph type="ftr" sz="quarter" idx="11"/>
          </p:nvPr>
        </p:nvSpPr>
        <p:spPr/>
        <p:txBody>
          <a:bodyPr/>
          <a:lstStyle/>
          <a:p>
            <a:pPr>
              <a:defRPr/>
            </a:pPr>
            <a:r>
              <a:rPr lang="en-US"/>
              <a:t>Chapter 3 Agile Software Development</a:t>
            </a:r>
          </a:p>
        </p:txBody>
      </p:sp>
      <p:sp>
        <p:nvSpPr>
          <p:cNvPr id="4" name="Slide Number Placeholder 3"/>
          <p:cNvSpPr>
            <a:spLocks noGrp="1"/>
          </p:cNvSpPr>
          <p:nvPr>
            <p:ph type="sldNum" sz="quarter" idx="12"/>
          </p:nvPr>
        </p:nvSpPr>
        <p:spPr/>
        <p:txBody>
          <a:bodyPr/>
          <a:lstStyle/>
          <a:p>
            <a:pPr>
              <a:defRPr/>
            </a:pPr>
            <a:fld id="{EAB5BBF0-B782-3644-AFE1-10103AC25370}" type="slidenum">
              <a:rPr lang="en-US" smtClean="0"/>
              <a:pPr>
                <a:defRPr/>
              </a:pPr>
              <a:t>5</a:t>
            </a:fld>
            <a:endParaRPr lang="en-US"/>
          </a:p>
        </p:txBody>
      </p:sp>
    </p:spTree>
  </p:cSld>
  <p:clrMapOvr>
    <a:masterClrMapping/>
  </p:clrMapOvr>
  <p:transition spd="med">
    <p:wipe dir="r"/>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Agile manifesto </a:t>
            </a:r>
          </a:p>
        </p:txBody>
      </p:sp>
      <p:sp>
        <p:nvSpPr>
          <p:cNvPr id="3" name="Content Placeholder 2"/>
          <p:cNvSpPr>
            <a:spLocks noGrp="1"/>
          </p:cNvSpPr>
          <p:nvPr>
            <p:ph idx="1"/>
          </p:nvPr>
        </p:nvSpPr>
        <p:spPr/>
        <p:txBody>
          <a:bodyPr/>
          <a:lstStyle/>
          <a:p>
            <a:r>
              <a:rPr lang="en-US" i="1" dirty="0"/>
              <a:t>We are </a:t>
            </a:r>
            <a:r>
              <a:rPr lang="en-US" i="1" dirty="0">
                <a:solidFill>
                  <a:srgbClr val="FF0000"/>
                </a:solidFill>
              </a:rPr>
              <a:t>uncovering</a:t>
            </a:r>
            <a:r>
              <a:rPr lang="en-US" i="1" dirty="0"/>
              <a:t> better ways of developing software by </a:t>
            </a:r>
            <a:r>
              <a:rPr lang="en-US" i="1" dirty="0">
                <a:solidFill>
                  <a:srgbClr val="FF0000"/>
                </a:solidFill>
              </a:rPr>
              <a:t>doing</a:t>
            </a:r>
            <a:r>
              <a:rPr lang="en-US" i="1" dirty="0"/>
              <a:t> </a:t>
            </a:r>
            <a:r>
              <a:rPr lang="en-US" i="1" dirty="0">
                <a:solidFill>
                  <a:srgbClr val="FF0000"/>
                </a:solidFill>
              </a:rPr>
              <a:t>it</a:t>
            </a:r>
            <a:r>
              <a:rPr lang="en-US" i="1" dirty="0"/>
              <a:t> and </a:t>
            </a:r>
            <a:r>
              <a:rPr lang="en-US" i="1" dirty="0">
                <a:solidFill>
                  <a:srgbClr val="FF0000"/>
                </a:solidFill>
              </a:rPr>
              <a:t>helping</a:t>
            </a:r>
            <a:r>
              <a:rPr lang="en-US" i="1" dirty="0"/>
              <a:t> others do it. Through this work we have come to value:</a:t>
            </a:r>
            <a:endParaRPr lang="en-GB" dirty="0"/>
          </a:p>
          <a:p>
            <a:pPr marL="914400" lvl="1" indent="-457200">
              <a:buFont typeface="+mj-lt"/>
              <a:buAutoNum type="arabicPeriod"/>
            </a:pPr>
            <a:r>
              <a:rPr lang="en-US" i="1" u="sng" dirty="0"/>
              <a:t>Individuals and interactions</a:t>
            </a:r>
            <a:r>
              <a:rPr lang="en-US" i="1" dirty="0"/>
              <a:t> over processes and tools</a:t>
            </a:r>
          </a:p>
          <a:p>
            <a:pPr marL="914400" lvl="1" indent="-457200">
              <a:buFont typeface="+mj-lt"/>
              <a:buAutoNum type="arabicPeriod"/>
            </a:pPr>
            <a:r>
              <a:rPr lang="en-US" i="1" u="sng" dirty="0"/>
              <a:t>Working software</a:t>
            </a:r>
            <a:r>
              <a:rPr lang="en-US" i="1" dirty="0"/>
              <a:t> over comprehensive documentation</a:t>
            </a:r>
          </a:p>
          <a:p>
            <a:pPr marL="914400" lvl="1" indent="-457200">
              <a:buFont typeface="+mj-lt"/>
              <a:buAutoNum type="arabicPeriod"/>
            </a:pPr>
            <a:r>
              <a:rPr lang="en-US" i="1" u="sng" dirty="0"/>
              <a:t>Customer collaboration</a:t>
            </a:r>
            <a:r>
              <a:rPr lang="en-US" i="1" dirty="0"/>
              <a:t> over contract negotiation</a:t>
            </a:r>
          </a:p>
          <a:p>
            <a:pPr marL="914400" lvl="1" indent="-457200">
              <a:buFont typeface="+mj-lt"/>
              <a:buAutoNum type="arabicPeriod"/>
            </a:pPr>
            <a:r>
              <a:rPr lang="en-US" i="1" u="sng" dirty="0"/>
              <a:t>Responding to change</a:t>
            </a:r>
            <a:r>
              <a:rPr lang="en-US" i="1" dirty="0"/>
              <a:t> over following a plan </a:t>
            </a:r>
            <a:endParaRPr lang="en-GB" dirty="0"/>
          </a:p>
          <a:p>
            <a:r>
              <a:rPr lang="en-US" i="1" dirty="0"/>
              <a:t>That is, while there is value in the items on the right, we value the items on the left more.</a:t>
            </a:r>
            <a:r>
              <a:rPr lang="en-GB" dirty="0"/>
              <a:t> </a:t>
            </a:r>
            <a:endParaRPr lang="en-US" dirty="0"/>
          </a:p>
        </p:txBody>
      </p:sp>
      <p:sp>
        <p:nvSpPr>
          <p:cNvPr id="4" name="Footer Placeholder 3"/>
          <p:cNvSpPr>
            <a:spLocks noGrp="1"/>
          </p:cNvSpPr>
          <p:nvPr>
            <p:ph type="ftr" sz="quarter" idx="11"/>
          </p:nvPr>
        </p:nvSpPr>
        <p:spPr/>
        <p:txBody>
          <a:bodyPr/>
          <a:lstStyle/>
          <a:p>
            <a:pPr>
              <a:defRPr/>
            </a:pPr>
            <a:r>
              <a:rPr lang="en-US"/>
              <a:t>Chapter 3 Agile Software Development</a:t>
            </a:r>
          </a:p>
        </p:txBody>
      </p:sp>
      <p:sp>
        <p:nvSpPr>
          <p:cNvPr id="5" name="Slide Number Placeholder 4"/>
          <p:cNvSpPr>
            <a:spLocks noGrp="1"/>
          </p:cNvSpPr>
          <p:nvPr>
            <p:ph type="sldNum" sz="quarter" idx="12"/>
          </p:nvPr>
        </p:nvSpPr>
        <p:spPr/>
        <p:txBody>
          <a:bodyPr/>
          <a:lstStyle/>
          <a:p>
            <a:pPr>
              <a:defRPr/>
            </a:pPr>
            <a:fld id="{EAB5BBF0-B782-3644-AFE1-10103AC25370}" type="slidenum">
              <a:rPr lang="en-US" smtClean="0"/>
              <a:pPr>
                <a:defRPr/>
              </a:pPr>
              <a:t>6</a:t>
            </a:fld>
            <a:endParaRPr lang="en-US"/>
          </a:p>
        </p:txBody>
      </p:sp>
    </p:spTree>
  </p:cSld>
  <p:clrMapOvr>
    <a:masterClrMapping/>
  </p:clrMapOvr>
  <p:transition spd="med">
    <p:wipe dir="r"/>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8" name="Title 1"/>
          <p:cNvSpPr>
            <a:spLocks noGrp="1"/>
          </p:cNvSpPr>
          <p:nvPr>
            <p:ph type="title"/>
          </p:nvPr>
        </p:nvSpPr>
        <p:spPr/>
        <p:txBody>
          <a:bodyPr/>
          <a:lstStyle/>
          <a:p>
            <a:r>
              <a:rPr lang="en-US" dirty="0"/>
              <a:t>The principles of agile methods</a:t>
            </a:r>
            <a:r>
              <a:rPr lang="en-GB" dirty="0"/>
              <a:t> </a:t>
            </a:r>
            <a:endParaRPr lang="en-US" dirty="0"/>
          </a:p>
        </p:txBody>
      </p:sp>
      <p:sp>
        <p:nvSpPr>
          <p:cNvPr id="6" name="Footer Placeholder 5"/>
          <p:cNvSpPr>
            <a:spLocks noGrp="1"/>
          </p:cNvSpPr>
          <p:nvPr>
            <p:ph type="ftr" sz="quarter" idx="11"/>
          </p:nvPr>
        </p:nvSpPr>
        <p:spPr/>
        <p:txBody>
          <a:bodyPr/>
          <a:lstStyle/>
          <a:p>
            <a:pPr>
              <a:defRPr/>
            </a:pPr>
            <a:r>
              <a:rPr lang="en-US"/>
              <a:t>Chapter 3 Agile Software Development</a:t>
            </a:r>
          </a:p>
        </p:txBody>
      </p:sp>
      <p:sp>
        <p:nvSpPr>
          <p:cNvPr id="5" name="Slide Number Placeholder 4"/>
          <p:cNvSpPr>
            <a:spLocks noGrp="1"/>
          </p:cNvSpPr>
          <p:nvPr>
            <p:ph type="sldNum" sz="quarter" idx="12"/>
          </p:nvPr>
        </p:nvSpPr>
        <p:spPr/>
        <p:txBody>
          <a:bodyPr/>
          <a:lstStyle/>
          <a:p>
            <a:pPr>
              <a:defRPr/>
            </a:pPr>
            <a:fld id="{EAB5BBF0-B782-3644-AFE1-10103AC25370}" type="slidenum">
              <a:rPr lang="en-US" smtClean="0"/>
              <a:pPr>
                <a:defRPr/>
              </a:pPr>
              <a:t>7</a:t>
            </a:fld>
            <a:endParaRPr lang="en-US"/>
          </a:p>
        </p:txBody>
      </p:sp>
      <p:graphicFrame>
        <p:nvGraphicFramePr>
          <p:cNvPr id="4" name="Table 3"/>
          <p:cNvGraphicFramePr>
            <a:graphicFrameLocks noGrp="1"/>
          </p:cNvGraphicFramePr>
          <p:nvPr/>
        </p:nvGraphicFramePr>
        <p:xfrm>
          <a:off x="457200" y="1661727"/>
          <a:ext cx="8271317" cy="4684509"/>
        </p:xfrm>
        <a:graphic>
          <a:graphicData uri="http://schemas.openxmlformats.org/drawingml/2006/table">
            <a:tbl>
              <a:tblPr/>
              <a:tblGrid>
                <a:gridCol w="2300606">
                  <a:extLst>
                    <a:ext uri="{9D8B030D-6E8A-4147-A177-3AD203B41FA5}">
                      <a16:colId xmlns:a16="http://schemas.microsoft.com/office/drawing/2014/main" xmlns="" val="20000"/>
                    </a:ext>
                  </a:extLst>
                </a:gridCol>
                <a:gridCol w="5844958">
                  <a:extLst>
                    <a:ext uri="{9D8B030D-6E8A-4147-A177-3AD203B41FA5}">
                      <a16:colId xmlns:a16="http://schemas.microsoft.com/office/drawing/2014/main" xmlns="" val="20001"/>
                    </a:ext>
                  </a:extLst>
                </a:gridCol>
                <a:gridCol w="125753">
                  <a:extLst>
                    <a:ext uri="{9D8B030D-6E8A-4147-A177-3AD203B41FA5}">
                      <a16:colId xmlns:a16="http://schemas.microsoft.com/office/drawing/2014/main" xmlns="" val="20002"/>
                    </a:ext>
                  </a:extLst>
                </a:gridCol>
              </a:tblGrid>
              <a:tr h="403151">
                <a:tc>
                  <a:txBody>
                    <a:bodyPr/>
                    <a:lstStyle/>
                    <a:p>
                      <a:pPr marL="0" marR="0" lvl="0" indent="0" algn="just" defTabSz="457200" rtl="0" eaLnBrk="1" fontAlgn="base" latinLnBrk="0" hangingPunct="1">
                        <a:lnSpc>
                          <a:spcPct val="100000"/>
                        </a:lnSpc>
                        <a:spcBef>
                          <a:spcPct val="0"/>
                        </a:spcBef>
                        <a:spcAft>
                          <a:spcPct val="0"/>
                        </a:spcAft>
                        <a:buClrTx/>
                        <a:buSzTx/>
                        <a:buFontTx/>
                        <a:buNone/>
                        <a:tabLst/>
                      </a:pPr>
                      <a:r>
                        <a:rPr kumimoji="0" lang="en-GB" sz="1600" b="1" i="0" u="none" strike="noStrike" cap="none" normalizeH="0" baseline="0" dirty="0">
                          <a:ln>
                            <a:noFill/>
                          </a:ln>
                          <a:solidFill>
                            <a:srgbClr val="000000"/>
                          </a:solidFill>
                          <a:effectLst/>
                          <a:latin typeface="Arial"/>
                          <a:ea typeface="Times New Roman" charset="0"/>
                          <a:cs typeface="Arial"/>
                        </a:rPr>
                        <a:t>Principle</a:t>
                      </a:r>
                    </a:p>
                  </a:txBody>
                  <a:tcPr marL="73025" marR="73025" marT="91440" marB="91440"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38100" cap="flat" cmpd="sng" algn="ctr">
                      <a:solidFill>
                        <a:schemeClr val="bg1"/>
                      </a:solidFill>
                      <a:prstDash val="solid"/>
                      <a:round/>
                      <a:headEnd type="none" w="med" len="med"/>
                      <a:tailEnd type="none" w="med" len="med"/>
                    </a:lnB>
                    <a:lnTlToBr>
                      <a:noFill/>
                    </a:lnTlToBr>
                    <a:lnBlToTr>
                      <a:noFill/>
                    </a:lnBlToTr>
                    <a:solidFill>
                      <a:schemeClr val="accent1"/>
                    </a:solidFill>
                  </a:tcPr>
                </a:tc>
                <a:tc gridSpan="2">
                  <a:txBody>
                    <a:bodyPr/>
                    <a:lstStyle/>
                    <a:p>
                      <a:pPr marL="0" marR="0" lvl="0" indent="0" algn="just" defTabSz="457200" rtl="0" eaLnBrk="1" fontAlgn="base" latinLnBrk="0" hangingPunct="1">
                        <a:lnSpc>
                          <a:spcPct val="100000"/>
                        </a:lnSpc>
                        <a:spcBef>
                          <a:spcPct val="0"/>
                        </a:spcBef>
                        <a:spcAft>
                          <a:spcPct val="0"/>
                        </a:spcAft>
                        <a:buClrTx/>
                        <a:buSzTx/>
                        <a:buFontTx/>
                        <a:buNone/>
                        <a:tabLst/>
                      </a:pPr>
                      <a:r>
                        <a:rPr kumimoji="0" lang="en-GB" sz="1600" b="1" i="0" u="none" strike="noStrike" cap="none" normalizeH="0" baseline="0">
                          <a:ln>
                            <a:noFill/>
                          </a:ln>
                          <a:solidFill>
                            <a:srgbClr val="000000"/>
                          </a:solidFill>
                          <a:effectLst/>
                          <a:latin typeface="Arial"/>
                          <a:ea typeface="Times New Roman" charset="0"/>
                          <a:cs typeface="Arial"/>
                        </a:rPr>
                        <a:t>Description</a:t>
                      </a:r>
                    </a:p>
                  </a:txBody>
                  <a:tcPr marL="73025" marR="73025" marT="91440" marB="91440"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38100" cap="flat" cmpd="sng" algn="ctr">
                      <a:solidFill>
                        <a:schemeClr val="bg1"/>
                      </a:solidFill>
                      <a:prstDash val="solid"/>
                      <a:round/>
                      <a:headEnd type="none" w="med" len="med"/>
                      <a:tailEnd type="none" w="med" len="med"/>
                    </a:lnB>
                    <a:lnTlToBr>
                      <a:noFill/>
                    </a:lnTlToBr>
                    <a:lnBlToTr>
                      <a:noFill/>
                    </a:lnBlToTr>
                    <a:solidFill>
                      <a:schemeClr val="accent1"/>
                    </a:solidFill>
                  </a:tcPr>
                </a:tc>
                <a:tc hMerge="1">
                  <a:txBody>
                    <a:bodyPr/>
                    <a:lstStyle/>
                    <a:p>
                      <a:endParaRPr lang="en-US"/>
                    </a:p>
                  </a:txBody>
                  <a:tcPr/>
                </a:tc>
                <a:extLst>
                  <a:ext uri="{0D108BD9-81ED-4DB2-BD59-A6C34878D82A}">
                    <a16:rowId xmlns:a16="http://schemas.microsoft.com/office/drawing/2014/main" xmlns="" val="10000"/>
                  </a:ext>
                </a:extLst>
              </a:tr>
              <a:tr h="1083542">
                <a:tc>
                  <a:txBody>
                    <a:bodyPr/>
                    <a:lstStyle/>
                    <a:p>
                      <a:pPr marL="0" marR="0" lvl="0" indent="0" algn="just" defTabSz="457200" rtl="0" eaLnBrk="1" fontAlgn="base" latinLnBrk="0" hangingPunct="1">
                        <a:lnSpc>
                          <a:spcPct val="100000"/>
                        </a:lnSpc>
                        <a:spcBef>
                          <a:spcPct val="0"/>
                        </a:spcBef>
                        <a:spcAft>
                          <a:spcPct val="0"/>
                        </a:spcAft>
                        <a:buClrTx/>
                        <a:buSzTx/>
                        <a:buFontTx/>
                        <a:buNone/>
                        <a:tabLst/>
                      </a:pPr>
                      <a:r>
                        <a:rPr kumimoji="0" lang="en-GB" sz="1600" b="0" i="0" u="none" strike="noStrike" cap="none" normalizeH="0" baseline="0" dirty="0">
                          <a:ln>
                            <a:noFill/>
                          </a:ln>
                          <a:solidFill>
                            <a:srgbClr val="000000"/>
                          </a:solidFill>
                          <a:effectLst/>
                          <a:latin typeface="Arial"/>
                          <a:ea typeface="Times New Roman" charset="0"/>
                          <a:cs typeface="Arial"/>
                        </a:rPr>
                        <a:t>Customer involvement </a:t>
                      </a:r>
                    </a:p>
                  </a:txBody>
                  <a:tcPr marL="73025" marR="73025" marT="0" marB="91440"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D0D8E8"/>
                    </a:solidFill>
                  </a:tcPr>
                </a:tc>
                <a:tc gridSpan="2">
                  <a:txBody>
                    <a:bodyPr/>
                    <a:lstStyle/>
                    <a:p>
                      <a:pPr marL="0" marR="0" lvl="0" indent="0" algn="just" defTabSz="457200" rtl="0" eaLnBrk="1" fontAlgn="base" latinLnBrk="0" hangingPunct="1">
                        <a:lnSpc>
                          <a:spcPct val="100000"/>
                        </a:lnSpc>
                        <a:spcBef>
                          <a:spcPct val="0"/>
                        </a:spcBef>
                        <a:spcAft>
                          <a:spcPct val="0"/>
                        </a:spcAft>
                        <a:buClrTx/>
                        <a:buSzTx/>
                        <a:buFontTx/>
                        <a:buNone/>
                        <a:tabLst/>
                      </a:pPr>
                      <a:r>
                        <a:rPr kumimoji="0" lang="en-GB" sz="1600" b="0" i="0" u="none" strike="noStrike" cap="none" normalizeH="0" baseline="0" dirty="0">
                          <a:ln>
                            <a:noFill/>
                          </a:ln>
                          <a:solidFill>
                            <a:srgbClr val="000000"/>
                          </a:solidFill>
                          <a:effectLst/>
                          <a:latin typeface="Arial"/>
                          <a:ea typeface="Times New Roman" charset="0"/>
                          <a:cs typeface="Arial"/>
                        </a:rPr>
                        <a:t>Customers should be closely involved throughout the development process. Their role is provide and prioritize new system requirements and to evaluate the iterations of the system.</a:t>
                      </a:r>
                    </a:p>
                  </a:txBody>
                  <a:tcPr marL="73025" marR="73025" marT="0" marB="91440"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D0D8E8"/>
                    </a:solidFill>
                  </a:tcPr>
                </a:tc>
                <a:tc hMerge="1">
                  <a:txBody>
                    <a:bodyPr/>
                    <a:lstStyle/>
                    <a:p>
                      <a:endParaRPr lang="en-US" dirty="0"/>
                    </a:p>
                  </a:txBody>
                  <a:tcPr/>
                </a:tc>
                <a:extLst>
                  <a:ext uri="{0D108BD9-81ED-4DB2-BD59-A6C34878D82A}">
                    <a16:rowId xmlns:a16="http://schemas.microsoft.com/office/drawing/2014/main" xmlns="" val="10001"/>
                  </a:ext>
                </a:extLst>
              </a:tr>
              <a:tr h="729977">
                <a:tc>
                  <a:txBody>
                    <a:bodyPr/>
                    <a:lstStyle/>
                    <a:p>
                      <a:pPr marL="0" marR="0" lvl="0" indent="0" algn="just" defTabSz="457200" rtl="0" eaLnBrk="1" fontAlgn="base" latinLnBrk="0" hangingPunct="1">
                        <a:lnSpc>
                          <a:spcPct val="100000"/>
                        </a:lnSpc>
                        <a:spcBef>
                          <a:spcPct val="0"/>
                        </a:spcBef>
                        <a:spcAft>
                          <a:spcPct val="0"/>
                        </a:spcAft>
                        <a:buClrTx/>
                        <a:buSzTx/>
                        <a:buFontTx/>
                        <a:buNone/>
                        <a:tabLst/>
                      </a:pPr>
                      <a:r>
                        <a:rPr kumimoji="0" lang="en-GB" sz="1600" b="0" i="0" u="none" strike="noStrike" cap="none" normalizeH="0" baseline="0" dirty="0">
                          <a:ln>
                            <a:noFill/>
                          </a:ln>
                          <a:solidFill>
                            <a:srgbClr val="000000"/>
                          </a:solidFill>
                          <a:effectLst/>
                          <a:latin typeface="Arial"/>
                          <a:ea typeface="Times New Roman" charset="0"/>
                          <a:cs typeface="Arial"/>
                        </a:rPr>
                        <a:t>Incremental delivery</a:t>
                      </a:r>
                    </a:p>
                  </a:txBody>
                  <a:tcPr marL="73025" marR="73025" marT="0" marB="91440"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9EDF4"/>
                    </a:solidFill>
                  </a:tcPr>
                </a:tc>
                <a:tc gridSpan="2">
                  <a:txBody>
                    <a:bodyPr/>
                    <a:lstStyle/>
                    <a:p>
                      <a:pPr marL="0" marR="0" lvl="0" indent="0" algn="just" defTabSz="457200" rtl="0" eaLnBrk="1" fontAlgn="base" latinLnBrk="0" hangingPunct="1">
                        <a:lnSpc>
                          <a:spcPct val="100000"/>
                        </a:lnSpc>
                        <a:spcBef>
                          <a:spcPct val="0"/>
                        </a:spcBef>
                        <a:spcAft>
                          <a:spcPct val="0"/>
                        </a:spcAft>
                        <a:buClrTx/>
                        <a:buSzTx/>
                        <a:buFontTx/>
                        <a:buNone/>
                        <a:tabLst/>
                      </a:pPr>
                      <a:r>
                        <a:rPr kumimoji="0" lang="en-GB" sz="1600" b="0" i="0" u="none" strike="noStrike" cap="none" normalizeH="0" baseline="0">
                          <a:ln>
                            <a:noFill/>
                          </a:ln>
                          <a:solidFill>
                            <a:srgbClr val="000000"/>
                          </a:solidFill>
                          <a:effectLst/>
                          <a:latin typeface="Arial"/>
                          <a:ea typeface="Times New Roman" charset="0"/>
                          <a:cs typeface="Arial"/>
                        </a:rPr>
                        <a:t>The software is developed in increments with the customer specifying the requirements to be included in each increment.</a:t>
                      </a:r>
                    </a:p>
                  </a:txBody>
                  <a:tcPr marL="73025" marR="73025" marT="0" marB="91440"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9EDF4"/>
                    </a:solidFill>
                  </a:tcPr>
                </a:tc>
                <a:tc hMerge="1">
                  <a:txBody>
                    <a:bodyPr/>
                    <a:lstStyle/>
                    <a:p>
                      <a:endParaRPr lang="en-US"/>
                    </a:p>
                  </a:txBody>
                  <a:tcPr/>
                </a:tc>
                <a:extLst>
                  <a:ext uri="{0D108BD9-81ED-4DB2-BD59-A6C34878D82A}">
                    <a16:rowId xmlns:a16="http://schemas.microsoft.com/office/drawing/2014/main" xmlns="" val="10002"/>
                  </a:ext>
                </a:extLst>
              </a:tr>
              <a:tr h="881953">
                <a:tc>
                  <a:txBody>
                    <a:bodyPr/>
                    <a:lstStyle/>
                    <a:p>
                      <a:pPr marL="0" marR="0" lvl="0" indent="0" algn="just" defTabSz="457200" rtl="0" eaLnBrk="1" fontAlgn="base" latinLnBrk="0" hangingPunct="1">
                        <a:lnSpc>
                          <a:spcPct val="100000"/>
                        </a:lnSpc>
                        <a:spcBef>
                          <a:spcPct val="0"/>
                        </a:spcBef>
                        <a:spcAft>
                          <a:spcPct val="0"/>
                        </a:spcAft>
                        <a:buClrTx/>
                        <a:buSzTx/>
                        <a:buFontTx/>
                        <a:buNone/>
                        <a:tabLst/>
                      </a:pPr>
                      <a:r>
                        <a:rPr kumimoji="0" lang="en-GB" sz="1600" b="0" i="0" u="none" strike="noStrike" cap="none" normalizeH="0" baseline="0" dirty="0">
                          <a:ln>
                            <a:noFill/>
                          </a:ln>
                          <a:solidFill>
                            <a:srgbClr val="000000"/>
                          </a:solidFill>
                          <a:effectLst/>
                          <a:latin typeface="Arial"/>
                          <a:ea typeface="Times New Roman" charset="0"/>
                          <a:cs typeface="Arial"/>
                        </a:rPr>
                        <a:t>People not process</a:t>
                      </a:r>
                    </a:p>
                  </a:txBody>
                  <a:tcPr marL="73025" marR="73025" marT="0" marB="91440"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D0D8E8"/>
                    </a:solidFill>
                  </a:tcPr>
                </a:tc>
                <a:tc gridSpan="2">
                  <a:txBody>
                    <a:bodyPr/>
                    <a:lstStyle/>
                    <a:p>
                      <a:pPr marL="0" marR="0" lvl="0" indent="0" algn="just" defTabSz="457200" rtl="0" eaLnBrk="1" fontAlgn="base" latinLnBrk="0" hangingPunct="1">
                        <a:lnSpc>
                          <a:spcPct val="100000"/>
                        </a:lnSpc>
                        <a:spcBef>
                          <a:spcPct val="0"/>
                        </a:spcBef>
                        <a:spcAft>
                          <a:spcPct val="0"/>
                        </a:spcAft>
                        <a:buClrTx/>
                        <a:buSzTx/>
                        <a:buFontTx/>
                        <a:buNone/>
                        <a:tabLst/>
                      </a:pPr>
                      <a:r>
                        <a:rPr kumimoji="0" lang="en-GB" sz="1600" b="0" i="0" u="none" strike="noStrike" cap="none" normalizeH="0" baseline="0">
                          <a:ln>
                            <a:noFill/>
                          </a:ln>
                          <a:solidFill>
                            <a:srgbClr val="000000"/>
                          </a:solidFill>
                          <a:effectLst/>
                          <a:latin typeface="Arial"/>
                          <a:ea typeface="Times New Roman" charset="0"/>
                          <a:cs typeface="Arial"/>
                        </a:rPr>
                        <a:t>The skills of the development team should be recognized and exploited. Team members should be left to develop their own ways of working without prescriptive processes.</a:t>
                      </a:r>
                    </a:p>
                  </a:txBody>
                  <a:tcPr marL="73025" marR="73025" marT="0" marB="91440"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D0D8E8"/>
                    </a:solidFill>
                  </a:tcPr>
                </a:tc>
                <a:tc hMerge="1">
                  <a:txBody>
                    <a:bodyPr/>
                    <a:lstStyle/>
                    <a:p>
                      <a:endParaRPr lang="en-US"/>
                    </a:p>
                  </a:txBody>
                  <a:tcPr/>
                </a:tc>
                <a:extLst>
                  <a:ext uri="{0D108BD9-81ED-4DB2-BD59-A6C34878D82A}">
                    <a16:rowId xmlns:a16="http://schemas.microsoft.com/office/drawing/2014/main" xmlns="" val="10003"/>
                  </a:ext>
                </a:extLst>
              </a:tr>
              <a:tr h="680364">
                <a:tc>
                  <a:txBody>
                    <a:bodyPr/>
                    <a:lstStyle/>
                    <a:p>
                      <a:pPr marL="0" marR="0" lvl="0" indent="0" algn="just" defTabSz="457200" rtl="0" eaLnBrk="1" fontAlgn="base" latinLnBrk="0" hangingPunct="1">
                        <a:lnSpc>
                          <a:spcPct val="100000"/>
                        </a:lnSpc>
                        <a:spcBef>
                          <a:spcPct val="0"/>
                        </a:spcBef>
                        <a:spcAft>
                          <a:spcPct val="0"/>
                        </a:spcAft>
                        <a:buClrTx/>
                        <a:buSzTx/>
                        <a:buFontTx/>
                        <a:buNone/>
                        <a:tabLst/>
                      </a:pPr>
                      <a:r>
                        <a:rPr kumimoji="0" lang="en-GB" sz="1600" b="0" i="0" u="none" strike="noStrike" cap="none" normalizeH="0" baseline="0" dirty="0">
                          <a:ln>
                            <a:noFill/>
                          </a:ln>
                          <a:solidFill>
                            <a:srgbClr val="000000"/>
                          </a:solidFill>
                          <a:effectLst/>
                          <a:latin typeface="Arial"/>
                          <a:ea typeface="Times New Roman" charset="0"/>
                          <a:cs typeface="Arial"/>
                        </a:rPr>
                        <a:t>Embrace change</a:t>
                      </a:r>
                    </a:p>
                  </a:txBody>
                  <a:tcPr marL="73025" marR="73025" marT="0" marB="91440"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9EDF4"/>
                    </a:solidFill>
                  </a:tcPr>
                </a:tc>
                <a:tc gridSpan="2">
                  <a:txBody>
                    <a:bodyPr/>
                    <a:lstStyle/>
                    <a:p>
                      <a:pPr marL="0" marR="0" lvl="0" indent="0" algn="just" defTabSz="457200" rtl="0" eaLnBrk="1" fontAlgn="base" latinLnBrk="0" hangingPunct="1">
                        <a:lnSpc>
                          <a:spcPct val="100000"/>
                        </a:lnSpc>
                        <a:spcBef>
                          <a:spcPct val="0"/>
                        </a:spcBef>
                        <a:spcAft>
                          <a:spcPct val="0"/>
                        </a:spcAft>
                        <a:buClrTx/>
                        <a:buSzTx/>
                        <a:buFontTx/>
                        <a:buNone/>
                        <a:tabLst/>
                      </a:pPr>
                      <a:r>
                        <a:rPr kumimoji="0" lang="en-GB" sz="1600" b="0" i="0" u="none" strike="noStrike" cap="none" normalizeH="0" baseline="0" dirty="0">
                          <a:ln>
                            <a:noFill/>
                          </a:ln>
                          <a:solidFill>
                            <a:srgbClr val="000000"/>
                          </a:solidFill>
                          <a:effectLst/>
                          <a:latin typeface="Arial"/>
                          <a:ea typeface="Times New Roman" charset="0"/>
                          <a:cs typeface="Arial"/>
                        </a:rPr>
                        <a:t>Expect the system requirements to change and so design the system to accommodate these changes.</a:t>
                      </a:r>
                    </a:p>
                  </a:txBody>
                  <a:tcPr marL="73025" marR="73025" marT="0" marB="91440"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9EDF4"/>
                    </a:solidFill>
                  </a:tcPr>
                </a:tc>
                <a:tc hMerge="1">
                  <a:txBody>
                    <a:bodyPr/>
                    <a:lstStyle/>
                    <a:p>
                      <a:endParaRPr lang="en-US"/>
                    </a:p>
                  </a:txBody>
                  <a:tcPr/>
                </a:tc>
                <a:extLst>
                  <a:ext uri="{0D108BD9-81ED-4DB2-BD59-A6C34878D82A}">
                    <a16:rowId xmlns:a16="http://schemas.microsoft.com/office/drawing/2014/main" xmlns="" val="10004"/>
                  </a:ext>
                </a:extLst>
              </a:tr>
              <a:tr h="881953">
                <a:tc>
                  <a:txBody>
                    <a:bodyPr/>
                    <a:lstStyle/>
                    <a:p>
                      <a:pPr marL="0" marR="0" lvl="0" indent="0" algn="just" defTabSz="457200" rtl="0" eaLnBrk="1" fontAlgn="base" latinLnBrk="0" hangingPunct="1">
                        <a:lnSpc>
                          <a:spcPct val="100000"/>
                        </a:lnSpc>
                        <a:spcBef>
                          <a:spcPct val="0"/>
                        </a:spcBef>
                        <a:spcAft>
                          <a:spcPct val="0"/>
                        </a:spcAft>
                        <a:buClrTx/>
                        <a:buSzTx/>
                        <a:buFontTx/>
                        <a:buNone/>
                        <a:tabLst/>
                      </a:pPr>
                      <a:r>
                        <a:rPr kumimoji="0" lang="en-GB" sz="1600" b="0" i="0" u="none" strike="noStrike" cap="none" normalizeH="0" baseline="0">
                          <a:ln>
                            <a:noFill/>
                          </a:ln>
                          <a:solidFill>
                            <a:srgbClr val="000000"/>
                          </a:solidFill>
                          <a:effectLst/>
                          <a:latin typeface="Arial"/>
                          <a:ea typeface="Times New Roman" charset="0"/>
                          <a:cs typeface="Arial"/>
                        </a:rPr>
                        <a:t>Maintain simplicity</a:t>
                      </a:r>
                    </a:p>
                  </a:txBody>
                  <a:tcPr marL="73025" marR="73025" marT="0" marB="91440"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D0D8E8"/>
                    </a:solidFill>
                  </a:tcPr>
                </a:tc>
                <a:tc>
                  <a:txBody>
                    <a:bodyPr/>
                    <a:lstStyle/>
                    <a:p>
                      <a:pPr marL="0" marR="0" lvl="0" indent="0" algn="just" defTabSz="457200" rtl="0" eaLnBrk="1" fontAlgn="base" latinLnBrk="0" hangingPunct="1">
                        <a:lnSpc>
                          <a:spcPct val="100000"/>
                        </a:lnSpc>
                        <a:spcBef>
                          <a:spcPct val="0"/>
                        </a:spcBef>
                        <a:spcAft>
                          <a:spcPct val="0"/>
                        </a:spcAft>
                        <a:buClrTx/>
                        <a:buSzTx/>
                        <a:buFontTx/>
                        <a:buNone/>
                        <a:tabLst/>
                      </a:pPr>
                      <a:r>
                        <a:rPr kumimoji="0" lang="en-GB" sz="1600" b="0" i="0" u="none" strike="noStrike" cap="none" normalizeH="0" baseline="0" dirty="0">
                          <a:ln>
                            <a:noFill/>
                          </a:ln>
                          <a:solidFill>
                            <a:srgbClr val="000000"/>
                          </a:solidFill>
                          <a:effectLst/>
                          <a:latin typeface="Arial"/>
                          <a:ea typeface="Times New Roman" charset="0"/>
                          <a:cs typeface="Arial"/>
                        </a:rPr>
                        <a:t>Focus on simplicity in both the software being developed and in the development process. Wherever possible, actively work to eliminate complexity from the system.</a:t>
                      </a:r>
                    </a:p>
                  </a:txBody>
                  <a:tcPr marL="73025" marR="73025" marT="0" marB="91440"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D0D8E8"/>
                    </a:solidFill>
                  </a:tcPr>
                </a:tc>
                <a:tc>
                  <a:txBody>
                    <a:bodyPr/>
                    <a:lstStyle/>
                    <a:p>
                      <a:pPr marL="0" marR="0" lvl="0" indent="0" algn="l" defTabSz="457200" rtl="0" eaLnBrk="1" fontAlgn="base" latinLnBrk="0" hangingPunct="1">
                        <a:lnSpc>
                          <a:spcPct val="100000"/>
                        </a:lnSpc>
                        <a:spcBef>
                          <a:spcPct val="0"/>
                        </a:spcBef>
                        <a:spcAft>
                          <a:spcPct val="0"/>
                        </a:spcAft>
                        <a:buClrTx/>
                        <a:buSzTx/>
                        <a:buFontTx/>
                        <a:buNone/>
                        <a:tabLst/>
                      </a:pPr>
                      <a:r>
                        <a:rPr kumimoji="0" lang="en-GB" sz="1100" b="0" i="0" u="none" strike="noStrike" cap="none" normalizeH="0" baseline="0" dirty="0">
                          <a:ln>
                            <a:noFill/>
                          </a:ln>
                          <a:solidFill>
                            <a:srgbClr val="000000"/>
                          </a:solidFill>
                          <a:effectLst/>
                          <a:latin typeface="Times New Roman" charset="0"/>
                          <a:ea typeface="Calibri" charset="0"/>
                          <a:cs typeface="Times New Roman" charset="0"/>
                        </a:rPr>
                        <a:t> </a:t>
                      </a:r>
                    </a:p>
                  </a:txBody>
                  <a:tcPr marL="0" marR="0" marT="0" marB="0"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D0D8E8"/>
                    </a:solidFill>
                  </a:tcPr>
                </a:tc>
                <a:extLst>
                  <a:ext uri="{0D108BD9-81ED-4DB2-BD59-A6C34878D82A}">
                    <a16:rowId xmlns:a16="http://schemas.microsoft.com/office/drawing/2014/main" xmlns="" val="10005"/>
                  </a:ext>
                </a:extLst>
              </a:tr>
            </a:tbl>
          </a:graphicData>
        </a:graphic>
      </p:graphicFrame>
    </p:spTree>
  </p:cSld>
  <p:clrMapOvr>
    <a:masterClrMapping/>
  </p:clrMapOvr>
  <p:transition spd="med">
    <p:wipe dir="r"/>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68E16ABC-5BCE-ABFC-01E8-61B1F37F6446}"/>
              </a:ext>
            </a:extLst>
          </p:cNvPr>
          <p:cNvSpPr>
            <a:spLocks noGrp="1"/>
          </p:cNvSpPr>
          <p:nvPr>
            <p:ph type="title"/>
          </p:nvPr>
        </p:nvSpPr>
        <p:spPr/>
        <p:txBody>
          <a:bodyPr/>
          <a:lstStyle/>
          <a:p>
            <a:r>
              <a:rPr lang="en-US" dirty="0"/>
              <a:t>Big Batch Vs. Small Byte size chunks </a:t>
            </a:r>
          </a:p>
        </p:txBody>
      </p:sp>
      <p:sp>
        <p:nvSpPr>
          <p:cNvPr id="3" name="Content Placeholder 2">
            <a:extLst>
              <a:ext uri="{FF2B5EF4-FFF2-40B4-BE49-F238E27FC236}">
                <a16:creationId xmlns:a16="http://schemas.microsoft.com/office/drawing/2014/main" xmlns="" id="{8DC178D6-BB91-132C-DA70-669FC2279D42}"/>
              </a:ext>
            </a:extLst>
          </p:cNvPr>
          <p:cNvSpPr>
            <a:spLocks noGrp="1"/>
          </p:cNvSpPr>
          <p:nvPr>
            <p:ph idx="1"/>
          </p:nvPr>
        </p:nvSpPr>
        <p:spPr/>
        <p:txBody>
          <a:bodyPr/>
          <a:lstStyle/>
          <a:p>
            <a:endParaRPr lang="en-US"/>
          </a:p>
        </p:txBody>
      </p:sp>
      <p:sp>
        <p:nvSpPr>
          <p:cNvPr id="5" name="Footer Placeholder 4">
            <a:extLst>
              <a:ext uri="{FF2B5EF4-FFF2-40B4-BE49-F238E27FC236}">
                <a16:creationId xmlns:a16="http://schemas.microsoft.com/office/drawing/2014/main" xmlns="" id="{22B87A2C-8B9F-50BB-3855-21397DF9B0DF}"/>
              </a:ext>
            </a:extLst>
          </p:cNvPr>
          <p:cNvSpPr>
            <a:spLocks noGrp="1"/>
          </p:cNvSpPr>
          <p:nvPr>
            <p:ph type="ftr" sz="quarter" idx="11"/>
          </p:nvPr>
        </p:nvSpPr>
        <p:spPr/>
        <p:txBody>
          <a:bodyPr/>
          <a:lstStyle/>
          <a:p>
            <a:pPr>
              <a:defRPr/>
            </a:pPr>
            <a:r>
              <a:rPr lang="en-US"/>
              <a:t>Chapter 3 Agile Software Development</a:t>
            </a:r>
          </a:p>
        </p:txBody>
      </p:sp>
      <p:sp>
        <p:nvSpPr>
          <p:cNvPr id="6" name="Slide Number Placeholder 5">
            <a:extLst>
              <a:ext uri="{FF2B5EF4-FFF2-40B4-BE49-F238E27FC236}">
                <a16:creationId xmlns:a16="http://schemas.microsoft.com/office/drawing/2014/main" xmlns="" id="{A73C2A20-C756-6A0B-6790-2A6C33441618}"/>
              </a:ext>
            </a:extLst>
          </p:cNvPr>
          <p:cNvSpPr>
            <a:spLocks noGrp="1"/>
          </p:cNvSpPr>
          <p:nvPr>
            <p:ph type="sldNum" sz="quarter" idx="12"/>
          </p:nvPr>
        </p:nvSpPr>
        <p:spPr/>
        <p:txBody>
          <a:bodyPr/>
          <a:lstStyle/>
          <a:p>
            <a:pPr>
              <a:defRPr/>
            </a:pPr>
            <a:fld id="{EAB5BBF0-B782-3644-AFE1-10103AC25370}" type="slidenum">
              <a:rPr lang="en-US" smtClean="0"/>
              <a:pPr>
                <a:defRPr/>
              </a:pPr>
              <a:t>8</a:t>
            </a:fld>
            <a:endParaRPr lang="en-US"/>
          </a:p>
        </p:txBody>
      </p:sp>
      <p:pic>
        <p:nvPicPr>
          <p:cNvPr id="10" name="Picture 9">
            <a:extLst>
              <a:ext uri="{FF2B5EF4-FFF2-40B4-BE49-F238E27FC236}">
                <a16:creationId xmlns:a16="http://schemas.microsoft.com/office/drawing/2014/main" xmlns="" id="{493A7D7A-BD75-3D2B-68DE-233B5A40F903}"/>
              </a:ext>
            </a:extLst>
          </p:cNvPr>
          <p:cNvPicPr>
            <a:picLocks noChangeAspect="1"/>
          </p:cNvPicPr>
          <p:nvPr/>
        </p:nvPicPr>
        <p:blipFill rotWithShape="1">
          <a:blip r:embed="rId2"/>
          <a:srcRect/>
          <a:stretch/>
        </p:blipFill>
        <p:spPr>
          <a:xfrm>
            <a:off x="579129" y="1647824"/>
            <a:ext cx="7876791" cy="3721617"/>
          </a:xfrm>
          <a:prstGeom prst="rect">
            <a:avLst/>
          </a:prstGeom>
        </p:spPr>
      </p:pic>
      <p:sp>
        <p:nvSpPr>
          <p:cNvPr id="4" name="Date Placeholder 3">
            <a:extLst>
              <a:ext uri="{FF2B5EF4-FFF2-40B4-BE49-F238E27FC236}">
                <a16:creationId xmlns:a16="http://schemas.microsoft.com/office/drawing/2014/main" xmlns="" id="{0436D790-9E8B-98D9-E707-F3CC0ECF4319}"/>
              </a:ext>
            </a:extLst>
          </p:cNvPr>
          <p:cNvSpPr>
            <a:spLocks noGrp="1"/>
          </p:cNvSpPr>
          <p:nvPr>
            <p:ph type="dt" sz="half" idx="10"/>
          </p:nvPr>
        </p:nvSpPr>
        <p:spPr>
          <a:xfrm>
            <a:off x="7732907" y="1630610"/>
            <a:ext cx="723014" cy="733647"/>
          </a:xfrm>
          <a:solidFill>
            <a:schemeClr val="bg1"/>
          </a:solidFill>
        </p:spPr>
        <p:txBody>
          <a:bodyPr/>
          <a:lstStyle/>
          <a:p>
            <a:pPr>
              <a:defRPr/>
            </a:pPr>
            <a:endParaRPr lang="en-US" dirty="0"/>
          </a:p>
        </p:txBody>
      </p:sp>
    </p:spTree>
    <p:extLst>
      <p:ext uri="{BB962C8B-B14F-4D97-AF65-F5344CB8AC3E}">
        <p14:creationId xmlns:p14="http://schemas.microsoft.com/office/powerpoint/2010/main" val="3140721526"/>
      </p:ext>
    </p:extLst>
  </p:cSld>
  <p:clrMapOvr>
    <a:masterClrMapping/>
  </p:clrMapOvr>
  <p:transition spd="med">
    <p:wipe dir="r"/>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68E16ABC-5BCE-ABFC-01E8-61B1F37F6446}"/>
              </a:ext>
            </a:extLst>
          </p:cNvPr>
          <p:cNvSpPr>
            <a:spLocks noGrp="1"/>
          </p:cNvSpPr>
          <p:nvPr>
            <p:ph type="title"/>
          </p:nvPr>
        </p:nvSpPr>
        <p:spPr/>
        <p:txBody>
          <a:bodyPr/>
          <a:lstStyle/>
          <a:p>
            <a:r>
              <a:rPr lang="en-US" dirty="0"/>
              <a:t>Big Batch Vs. Small Byte size chunks </a:t>
            </a:r>
          </a:p>
        </p:txBody>
      </p:sp>
      <p:sp>
        <p:nvSpPr>
          <p:cNvPr id="3" name="Content Placeholder 2">
            <a:extLst>
              <a:ext uri="{FF2B5EF4-FFF2-40B4-BE49-F238E27FC236}">
                <a16:creationId xmlns:a16="http://schemas.microsoft.com/office/drawing/2014/main" xmlns="" id="{8DC178D6-BB91-132C-DA70-669FC2279D42}"/>
              </a:ext>
            </a:extLst>
          </p:cNvPr>
          <p:cNvSpPr>
            <a:spLocks noGrp="1"/>
          </p:cNvSpPr>
          <p:nvPr>
            <p:ph idx="1"/>
          </p:nvPr>
        </p:nvSpPr>
        <p:spPr/>
        <p:txBody>
          <a:bodyPr/>
          <a:lstStyle/>
          <a:p>
            <a:endParaRPr lang="en-US"/>
          </a:p>
        </p:txBody>
      </p:sp>
      <p:sp>
        <p:nvSpPr>
          <p:cNvPr id="5" name="Footer Placeholder 4">
            <a:extLst>
              <a:ext uri="{FF2B5EF4-FFF2-40B4-BE49-F238E27FC236}">
                <a16:creationId xmlns:a16="http://schemas.microsoft.com/office/drawing/2014/main" xmlns="" id="{22B87A2C-8B9F-50BB-3855-21397DF9B0DF}"/>
              </a:ext>
            </a:extLst>
          </p:cNvPr>
          <p:cNvSpPr>
            <a:spLocks noGrp="1"/>
          </p:cNvSpPr>
          <p:nvPr>
            <p:ph type="ftr" sz="quarter" idx="11"/>
          </p:nvPr>
        </p:nvSpPr>
        <p:spPr/>
        <p:txBody>
          <a:bodyPr/>
          <a:lstStyle/>
          <a:p>
            <a:pPr>
              <a:defRPr/>
            </a:pPr>
            <a:r>
              <a:rPr lang="en-US"/>
              <a:t>Chapter 3 Agile Software Development</a:t>
            </a:r>
          </a:p>
        </p:txBody>
      </p:sp>
      <p:sp>
        <p:nvSpPr>
          <p:cNvPr id="6" name="Slide Number Placeholder 5">
            <a:extLst>
              <a:ext uri="{FF2B5EF4-FFF2-40B4-BE49-F238E27FC236}">
                <a16:creationId xmlns:a16="http://schemas.microsoft.com/office/drawing/2014/main" xmlns="" id="{A73C2A20-C756-6A0B-6790-2A6C33441618}"/>
              </a:ext>
            </a:extLst>
          </p:cNvPr>
          <p:cNvSpPr>
            <a:spLocks noGrp="1"/>
          </p:cNvSpPr>
          <p:nvPr>
            <p:ph type="sldNum" sz="quarter" idx="12"/>
          </p:nvPr>
        </p:nvSpPr>
        <p:spPr/>
        <p:txBody>
          <a:bodyPr/>
          <a:lstStyle/>
          <a:p>
            <a:pPr>
              <a:defRPr/>
            </a:pPr>
            <a:fld id="{EAB5BBF0-B782-3644-AFE1-10103AC25370}" type="slidenum">
              <a:rPr lang="en-US" smtClean="0"/>
              <a:pPr>
                <a:defRPr/>
              </a:pPr>
              <a:t>9</a:t>
            </a:fld>
            <a:endParaRPr lang="en-US"/>
          </a:p>
        </p:txBody>
      </p:sp>
      <p:pic>
        <p:nvPicPr>
          <p:cNvPr id="8" name="Picture 7">
            <a:extLst>
              <a:ext uri="{FF2B5EF4-FFF2-40B4-BE49-F238E27FC236}">
                <a16:creationId xmlns:a16="http://schemas.microsoft.com/office/drawing/2014/main" xmlns="" id="{66DA6480-BA0D-6BE0-56D9-D48833B3A07A}"/>
              </a:ext>
            </a:extLst>
          </p:cNvPr>
          <p:cNvPicPr>
            <a:picLocks noChangeAspect="1"/>
          </p:cNvPicPr>
          <p:nvPr/>
        </p:nvPicPr>
        <p:blipFill>
          <a:blip r:embed="rId2"/>
          <a:stretch>
            <a:fillRect/>
          </a:stretch>
        </p:blipFill>
        <p:spPr>
          <a:xfrm>
            <a:off x="457200" y="1634757"/>
            <a:ext cx="8229600" cy="4287072"/>
          </a:xfrm>
          <a:prstGeom prst="rect">
            <a:avLst/>
          </a:prstGeom>
        </p:spPr>
      </p:pic>
      <p:sp>
        <p:nvSpPr>
          <p:cNvPr id="4" name="Date Placeholder 3">
            <a:extLst>
              <a:ext uri="{FF2B5EF4-FFF2-40B4-BE49-F238E27FC236}">
                <a16:creationId xmlns:a16="http://schemas.microsoft.com/office/drawing/2014/main" xmlns="" id="{0436D790-9E8B-98D9-E707-F3CC0ECF4319}"/>
              </a:ext>
            </a:extLst>
          </p:cNvPr>
          <p:cNvSpPr>
            <a:spLocks noGrp="1"/>
          </p:cNvSpPr>
          <p:nvPr>
            <p:ph type="dt" sz="half" idx="10"/>
          </p:nvPr>
        </p:nvSpPr>
        <p:spPr>
          <a:xfrm>
            <a:off x="7718534" y="1562987"/>
            <a:ext cx="968266" cy="733647"/>
          </a:xfrm>
          <a:solidFill>
            <a:schemeClr val="bg1"/>
          </a:solidFill>
        </p:spPr>
        <p:txBody>
          <a:bodyPr/>
          <a:lstStyle/>
          <a:p>
            <a:pPr>
              <a:defRPr/>
            </a:pPr>
            <a:endParaRPr lang="en-US" dirty="0"/>
          </a:p>
        </p:txBody>
      </p:sp>
    </p:spTree>
    <p:extLst>
      <p:ext uri="{BB962C8B-B14F-4D97-AF65-F5344CB8AC3E}">
        <p14:creationId xmlns:p14="http://schemas.microsoft.com/office/powerpoint/2010/main" val="2118230330"/>
      </p:ext>
    </p:extLst>
  </p:cSld>
  <p:clrMapOvr>
    <a:masterClrMapping/>
  </p:clrMapOvr>
  <p:transition spd="med">
    <p:wipe dir="r"/>
  </p:transition>
</p:sld>
</file>

<file path=ppt/theme/theme1.xml><?xml version="1.0" encoding="utf-8"?>
<a:theme xmlns:a="http://schemas.openxmlformats.org/drawingml/2006/main" name="SE10 slides">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SE10 slides.thmx</Template>
  <TotalTime>2882</TotalTime>
  <Words>3263</Words>
  <Application>Microsoft Office PowerPoint</Application>
  <PresentationFormat>On-screen Show (4:3)</PresentationFormat>
  <Paragraphs>312</Paragraphs>
  <Slides>48</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48</vt:i4>
      </vt:variant>
    </vt:vector>
  </HeadingPairs>
  <TitlesOfParts>
    <vt:vector size="54" baseType="lpstr">
      <vt:lpstr>ＭＳ Ｐゴシック</vt:lpstr>
      <vt:lpstr>Arial</vt:lpstr>
      <vt:lpstr>Calibri</vt:lpstr>
      <vt:lpstr>Times New Roman</vt:lpstr>
      <vt:lpstr>Wingdings</vt:lpstr>
      <vt:lpstr>SE10 slides</vt:lpstr>
      <vt:lpstr>Agile Software Development</vt:lpstr>
      <vt:lpstr>Rapid software development</vt:lpstr>
      <vt:lpstr>Why Agile </vt:lpstr>
      <vt:lpstr>Agile development</vt:lpstr>
      <vt:lpstr>Agile methods</vt:lpstr>
      <vt:lpstr>Agile manifesto </vt:lpstr>
      <vt:lpstr>The principles of agile methods </vt:lpstr>
      <vt:lpstr>Big Batch Vs. Small Byte size chunks </vt:lpstr>
      <vt:lpstr>Big Batch Vs. Small Byte size chunks </vt:lpstr>
      <vt:lpstr>Handoff Vs. Collaboration  </vt:lpstr>
      <vt:lpstr>Agile method applicability</vt:lpstr>
      <vt:lpstr>When to use Agile</vt:lpstr>
      <vt:lpstr>When to use Agile</vt:lpstr>
      <vt:lpstr>Agile Frameworks</vt:lpstr>
      <vt:lpstr>How to apply Agile mindset</vt:lpstr>
      <vt:lpstr>Extreme programming</vt:lpstr>
      <vt:lpstr>XP</vt:lpstr>
      <vt:lpstr>XP</vt:lpstr>
      <vt:lpstr>The extreme programming release cycle </vt:lpstr>
      <vt:lpstr>Extreme programming practices (a) </vt:lpstr>
      <vt:lpstr>Extreme programming practices (b)</vt:lpstr>
      <vt:lpstr>XP and agile principles</vt:lpstr>
      <vt:lpstr>Influential XP practices</vt:lpstr>
      <vt:lpstr>User stories for requirements</vt:lpstr>
      <vt:lpstr>A ‘prescribing medication’ story </vt:lpstr>
      <vt:lpstr>Examples of task cards for prescribing medication </vt:lpstr>
      <vt:lpstr>Refactoring</vt:lpstr>
      <vt:lpstr>Refactoring</vt:lpstr>
      <vt:lpstr>Examples of refactoring</vt:lpstr>
      <vt:lpstr>Test-first development</vt:lpstr>
      <vt:lpstr>Test-driven development</vt:lpstr>
      <vt:lpstr>Customer involvement</vt:lpstr>
      <vt:lpstr>Test case description for dose checking </vt:lpstr>
      <vt:lpstr>Test automation</vt:lpstr>
      <vt:lpstr>Problems with test-first development</vt:lpstr>
      <vt:lpstr>Pair programming</vt:lpstr>
      <vt:lpstr>Pair programming</vt:lpstr>
      <vt:lpstr>Scrum</vt:lpstr>
      <vt:lpstr>Scrum</vt:lpstr>
      <vt:lpstr>Scrum terminology (a)</vt:lpstr>
      <vt:lpstr>Scrum terminology (b)</vt:lpstr>
      <vt:lpstr>PowerPoint Presentation</vt:lpstr>
      <vt:lpstr>The Scrum sprint cycle</vt:lpstr>
      <vt:lpstr>The Sprint cycle</vt:lpstr>
      <vt:lpstr>Teamwork in Scrum</vt:lpstr>
      <vt:lpstr>Scrum benefits</vt:lpstr>
      <vt:lpstr>Key points</vt:lpstr>
      <vt:lpstr>Key points</vt:lpstr>
    </vt:vector>
  </TitlesOfParts>
  <Company>St Andrews University</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Figures – Chapter 3</dc:title>
  <dc:creator>Ian Sommerville</dc:creator>
  <cp:lastModifiedBy>waqar aziz</cp:lastModifiedBy>
  <cp:revision>79</cp:revision>
  <dcterms:created xsi:type="dcterms:W3CDTF">2010-01-06T20:28:26Z</dcterms:created>
  <dcterms:modified xsi:type="dcterms:W3CDTF">2024-02-22T08:04:30Z</dcterms:modified>
</cp:coreProperties>
</file>

<file path=docProps/thumbnail.jpeg>
</file>